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4"/>
  </p:notesMasterIdLst>
  <p:handoutMasterIdLst>
    <p:handoutMasterId r:id="rId15"/>
  </p:handoutMasterIdLst>
  <p:sldIdLst>
    <p:sldId id="292" r:id="rId5"/>
    <p:sldId id="295" r:id="rId6"/>
    <p:sldId id="304" r:id="rId7"/>
    <p:sldId id="303" r:id="rId8"/>
    <p:sldId id="307" r:id="rId9"/>
    <p:sldId id="306" r:id="rId10"/>
    <p:sldId id="309" r:id="rId11"/>
    <p:sldId id="310" r:id="rId12"/>
    <p:sldId id="293" r:id="rId13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Esposito" initials="AE" lastIdx="3" clrIdx="0">
    <p:extLst>
      <p:ext uri="{19B8F6BF-5375-455C-9EA6-DF929625EA0E}">
        <p15:presenceInfo xmlns:p15="http://schemas.microsoft.com/office/powerpoint/2012/main" userId="f9aedbef307a95c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CC00"/>
    <a:srgbClr val="FFFF00"/>
    <a:srgbClr val="FD03AA"/>
    <a:srgbClr val="A20000"/>
    <a:srgbClr val="0AAE02"/>
    <a:srgbClr val="FBFCFC"/>
    <a:srgbClr val="FFFFFF"/>
    <a:srgbClr val="F5F5F5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68" d="100"/>
          <a:sy n="68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00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4F0-4FC3-9615-403CD0EB17FC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D0E-4D2E-909F-99E7F95807BC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D0E-4D2E-909F-99E7F95807BC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D0E-4D2E-909F-99E7F95807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2"/>
                <c:pt idx="0">
                  <c:v>Idonei</c:v>
                </c:pt>
                <c:pt idx="1">
                  <c:v>Non idonei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74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F0-4FC3-9615-403CD0EB17F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D03A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AB1-45DE-8658-73BF18A7F363}"/>
              </c:ext>
            </c:extLst>
          </c:dPt>
          <c:dPt>
            <c:idx val="1"/>
            <c:invertIfNegative val="0"/>
            <c:bubble3D val="0"/>
            <c:spPr>
              <a:solidFill>
                <a:srgbClr val="00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BAB1-45DE-8658-73BF18A7F363}"/>
              </c:ext>
            </c:extLst>
          </c:dPt>
          <c:dLbls>
            <c:dLbl>
              <c:idx val="1"/>
              <c:layout>
                <c:manualLayout>
                  <c:x val="-1.190116597066190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B1-45DE-8658-73BF18A7F363}"/>
                </c:ext>
              </c:extLst>
            </c:dLbl>
            <c:dLbl>
              <c:idx val="2"/>
              <c:layout>
                <c:manualLayout>
                  <c:x val="-1.9835276617769917E-2"/>
                  <c:y val="-1.0071766759146437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B1-45DE-8658-73BF18A7F3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3"/>
                <c:pt idx="0">
                  <c:v>Sesso</c:v>
                </c:pt>
                <c:pt idx="1">
                  <c:v>Comorbidità</c:v>
                </c:pt>
                <c:pt idx="2">
                  <c:v>Intervento chirurgico</c:v>
                </c:pt>
              </c:strCache>
            </c:strRef>
          </c:cat>
          <c:val>
            <c:numRef>
              <c:f>Foglio1!$B$2:$B$5</c:f>
              <c:numCache>
                <c:formatCode>0.00%</c:formatCode>
                <c:ptCount val="4"/>
                <c:pt idx="0">
                  <c:v>0.83799999999999997</c:v>
                </c:pt>
                <c:pt idx="1">
                  <c:v>2.7E-2</c:v>
                </c:pt>
                <c:pt idx="2">
                  <c:v>0.189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B1-45DE-8658-73BF18A7F363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Colonna2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BAB1-45DE-8658-73BF18A7F363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BAB1-45DE-8658-73BF18A7F363}"/>
              </c:ext>
            </c:extLst>
          </c:dPt>
          <c:dLbls>
            <c:dLbl>
              <c:idx val="0"/>
              <c:layout>
                <c:manualLayout>
                  <c:x val="3.3719970250208703E-2"/>
                  <c:y val="2.74687721156058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AB1-45DE-8658-73BF18A7F363}"/>
                </c:ext>
              </c:extLst>
            </c:dLbl>
            <c:dLbl>
              <c:idx val="1"/>
              <c:layout>
                <c:manualLayout>
                  <c:x val="-1.7851748955992935E-2"/>
                  <c:y val="-2.74687721156058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B1-45DE-8658-73BF18A7F3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3"/>
                <c:pt idx="0">
                  <c:v>Sesso</c:v>
                </c:pt>
                <c:pt idx="1">
                  <c:v>Comorbidità</c:v>
                </c:pt>
                <c:pt idx="2">
                  <c:v>Intervento chirurgico</c:v>
                </c:pt>
              </c:strCache>
            </c:strRef>
          </c:cat>
          <c:val>
            <c:numRef>
              <c:f>Foglio1!$C$2:$C$5</c:f>
              <c:numCache>
                <c:formatCode>0.00%</c:formatCode>
                <c:ptCount val="4"/>
                <c:pt idx="0">
                  <c:v>0.16200000000000001</c:v>
                </c:pt>
                <c:pt idx="1">
                  <c:v>0.32400000000000001</c:v>
                </c:pt>
                <c:pt idx="2">
                  <c:v>0.81799999999999995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B1-45DE-8658-73BF18A7F363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Colonna3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3"/>
                <c:pt idx="0">
                  <c:v>Sesso</c:v>
                </c:pt>
                <c:pt idx="1">
                  <c:v>Comorbidità</c:v>
                </c:pt>
                <c:pt idx="2">
                  <c:v>Intervento chirurgico</c:v>
                </c:pt>
              </c:strCache>
            </c:strRef>
          </c:cat>
          <c:val>
            <c:numRef>
              <c:f>Foglio1!$D$2:$D$5</c:f>
              <c:numCache>
                <c:formatCode>0.00%</c:formatCode>
                <c:ptCount val="4"/>
                <c:pt idx="1">
                  <c:v>0.64859999999999995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B1-45DE-8658-73BF18A7F36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72009440"/>
        <c:axId val="1672024800"/>
        <c:axId val="0"/>
      </c:bar3DChart>
      <c:catAx>
        <c:axId val="167200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72024800"/>
        <c:crosses val="autoZero"/>
        <c:auto val="1"/>
        <c:lblAlgn val="ctr"/>
        <c:lblOffset val="100"/>
        <c:noMultiLvlLbl val="0"/>
      </c:catAx>
      <c:valAx>
        <c:axId val="1672024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72009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CC00"/>
            </a:solidFill>
            <a:ln>
              <a:noFill/>
            </a:ln>
            <a:effectLst/>
            <a:sp3d/>
          </c:spPr>
          <c:invertIfNegative val="0"/>
          <c:cat>
            <c:strRef>
              <c:f>Foglio1!$A$2:$A$5</c:f>
              <c:strCache>
                <c:ptCount val="3"/>
                <c:pt idx="0">
                  <c:v>Media_gen</c:v>
                </c:pt>
                <c:pt idx="1">
                  <c:v>Media_anest</c:v>
                </c:pt>
                <c:pt idx="2">
                  <c:v>Media_QoL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4.5599999999999996</c:v>
                </c:pt>
                <c:pt idx="1">
                  <c:v>4.68</c:v>
                </c:pt>
                <c:pt idx="2">
                  <c:v>4.42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81-427B-B8C3-D6E562E93083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cat>
            <c:strRef>
              <c:f>Foglio1!$A$2:$A$5</c:f>
              <c:strCache>
                <c:ptCount val="3"/>
                <c:pt idx="0">
                  <c:v>Media_gen</c:v>
                </c:pt>
                <c:pt idx="1">
                  <c:v>Media_anest</c:v>
                </c:pt>
                <c:pt idx="2">
                  <c:v>Media_QoL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0.44</c:v>
                </c:pt>
                <c:pt idx="1">
                  <c:v>0.32</c:v>
                </c:pt>
                <c:pt idx="2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81-427B-B8C3-D6E562E93083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Foglio1!$A$2:$A$5</c:f>
              <c:strCache>
                <c:ptCount val="3"/>
                <c:pt idx="0">
                  <c:v>Media_gen</c:v>
                </c:pt>
                <c:pt idx="1">
                  <c:v>Media_anest</c:v>
                </c:pt>
                <c:pt idx="2">
                  <c:v>Media_QoL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EA81-427B-B8C3-D6E562E930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75064928"/>
        <c:axId val="1675058208"/>
        <c:axId val="0"/>
      </c:bar3DChart>
      <c:catAx>
        <c:axId val="1675064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75058208"/>
        <c:crosses val="autoZero"/>
        <c:auto val="1"/>
        <c:lblAlgn val="ctr"/>
        <c:lblOffset val="100"/>
        <c:noMultiLvlLbl val="0"/>
      </c:catAx>
      <c:valAx>
        <c:axId val="1675058208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75064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EDCE15-6DBD-4556-A083-C1525DE41E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3413364-35A2-4739-942A-83FF08379120}">
      <dgm:prSet phldrT="[Testo]" phldr="0"/>
      <dgm:spPr>
        <a:noFill/>
        <a:ln w="19050">
          <a:solidFill>
            <a:srgbClr val="C00000"/>
          </a:solidFill>
        </a:ln>
      </dgm:spPr>
      <dgm:t>
        <a:bodyPr/>
        <a:lstStyle/>
        <a:p>
          <a:r>
            <a:rPr lang="it-IT" dirty="0">
              <a:solidFill>
                <a:schemeClr val="tx1"/>
              </a:solidFill>
              <a:latin typeface="Gill Sans MT" panose="020B0502020104020203" pitchFamily="34" charset="0"/>
            </a:rPr>
            <a:t>…</a:t>
          </a:r>
        </a:p>
      </dgm:t>
    </dgm:pt>
    <dgm:pt modelId="{159FE676-DA4F-450C-997F-317ED53C5DA7}" type="parTrans" cxnId="{7DD613B7-A1DA-4F31-8689-4A42CDEA980A}">
      <dgm:prSet/>
      <dgm:spPr/>
      <dgm:t>
        <a:bodyPr/>
        <a:lstStyle/>
        <a:p>
          <a:endParaRPr lang="it-IT"/>
        </a:p>
      </dgm:t>
    </dgm:pt>
    <dgm:pt modelId="{DC9AEE6E-1B1B-46E2-9C68-2409981C2A96}" type="sibTrans" cxnId="{7DD613B7-A1DA-4F31-8689-4A42CDEA980A}">
      <dgm:prSet/>
      <dgm:spPr/>
      <dgm:t>
        <a:bodyPr/>
        <a:lstStyle/>
        <a:p>
          <a:endParaRPr lang="it-IT"/>
        </a:p>
      </dgm:t>
    </dgm:pt>
    <dgm:pt modelId="{3DCD0528-7885-4160-92FA-F486D3222CDA}">
      <dgm:prSet phldrT="[Testo]" phldr="0"/>
      <dgm:spPr>
        <a:noFill/>
        <a:ln w="19050">
          <a:solidFill>
            <a:srgbClr val="C00000"/>
          </a:solidFill>
        </a:ln>
      </dgm:spPr>
      <dgm:t>
        <a:bodyPr/>
        <a:lstStyle/>
        <a:p>
          <a:r>
            <a:rPr lang="it-IT" dirty="0">
              <a:solidFill>
                <a:schemeClr val="tx1"/>
              </a:solidFill>
              <a:latin typeface="Gill Sans MT" panose="020B0502020104020203" pitchFamily="34" charset="0"/>
            </a:rPr>
            <a:t>2024</a:t>
          </a:r>
        </a:p>
      </dgm:t>
    </dgm:pt>
    <dgm:pt modelId="{B33ABC95-BBE7-4339-95BA-0CAEFECB58C0}" type="parTrans" cxnId="{1081BCFD-437C-4095-971C-8500A05AEF78}">
      <dgm:prSet/>
      <dgm:spPr/>
      <dgm:t>
        <a:bodyPr/>
        <a:lstStyle/>
        <a:p>
          <a:endParaRPr lang="it-IT"/>
        </a:p>
      </dgm:t>
    </dgm:pt>
    <dgm:pt modelId="{6DDD8B51-5C7C-4C98-8673-B4173D31F5A3}" type="sibTrans" cxnId="{1081BCFD-437C-4095-971C-8500A05AEF78}">
      <dgm:prSet/>
      <dgm:spPr/>
      <dgm:t>
        <a:bodyPr/>
        <a:lstStyle/>
        <a:p>
          <a:endParaRPr lang="it-IT"/>
        </a:p>
      </dgm:t>
    </dgm:pt>
    <dgm:pt modelId="{B43B2CE2-69B0-4226-A5F8-69BF6A54AC56}">
      <dgm:prSet phldrT="[Testo]" phldr="0"/>
      <dgm:spPr>
        <a:noFill/>
        <a:ln w="19050">
          <a:solidFill>
            <a:srgbClr val="C00000"/>
          </a:solidFill>
        </a:ln>
      </dgm:spPr>
      <dgm:t>
        <a:bodyPr/>
        <a:lstStyle/>
        <a:p>
          <a:r>
            <a:rPr lang="it-IT" dirty="0">
              <a:solidFill>
                <a:schemeClr val="tx1"/>
              </a:solidFill>
              <a:latin typeface="Gill Sans MT" panose="020B0502020104020203" pitchFamily="34" charset="0"/>
            </a:rPr>
            <a:t>2023</a:t>
          </a:r>
        </a:p>
      </dgm:t>
    </dgm:pt>
    <dgm:pt modelId="{B9DC27C9-02A2-46BC-8728-FA42FC099C7C}" type="sibTrans" cxnId="{05437C94-C1B7-4BB9-95B6-2F19F3CB1E8E}">
      <dgm:prSet/>
      <dgm:spPr/>
      <dgm:t>
        <a:bodyPr/>
        <a:lstStyle/>
        <a:p>
          <a:endParaRPr lang="it-IT"/>
        </a:p>
      </dgm:t>
    </dgm:pt>
    <dgm:pt modelId="{9CDA0A6E-EC5C-48E5-BD9C-BA3F0BC636A9}" type="parTrans" cxnId="{05437C94-C1B7-4BB9-95B6-2F19F3CB1E8E}">
      <dgm:prSet/>
      <dgm:spPr/>
      <dgm:t>
        <a:bodyPr/>
        <a:lstStyle/>
        <a:p>
          <a:endParaRPr lang="it-IT"/>
        </a:p>
      </dgm:t>
    </dgm:pt>
    <dgm:pt modelId="{5062452F-0B43-4775-B59C-6F65F0813FB6}" type="pres">
      <dgm:prSet presAssocID="{40EDCE15-6DBD-4556-A083-C1525DE41E9B}" presName="Name0" presStyleCnt="0">
        <dgm:presLayoutVars>
          <dgm:dir/>
          <dgm:animLvl val="lvl"/>
          <dgm:resizeHandles val="exact"/>
        </dgm:presLayoutVars>
      </dgm:prSet>
      <dgm:spPr/>
    </dgm:pt>
    <dgm:pt modelId="{99909CED-B158-4716-8568-C4C5CBE86000}" type="pres">
      <dgm:prSet presAssocID="{B43B2CE2-69B0-4226-A5F8-69BF6A54AC5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D895517-6BF2-4855-8818-3FD1C5B7D0F2}" type="pres">
      <dgm:prSet presAssocID="{B9DC27C9-02A2-46BC-8728-FA42FC099C7C}" presName="parTxOnlySpace" presStyleCnt="0"/>
      <dgm:spPr/>
    </dgm:pt>
    <dgm:pt modelId="{8EF4D7E0-5219-47EF-8E4A-490D6211B7D7}" type="pres">
      <dgm:prSet presAssocID="{33413364-35A2-4739-942A-83FF0837912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DF5D6C7-3AA6-4A96-9640-EF730CEA1B4F}" type="pres">
      <dgm:prSet presAssocID="{DC9AEE6E-1B1B-46E2-9C68-2409981C2A96}" presName="parTxOnlySpace" presStyleCnt="0"/>
      <dgm:spPr/>
    </dgm:pt>
    <dgm:pt modelId="{062D9D3F-4674-43BD-B0D5-F2125BAB868A}" type="pres">
      <dgm:prSet presAssocID="{3DCD0528-7885-4160-92FA-F486D3222CD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5A4250B-CF7F-4DA6-9DE9-EEA4FBC231CE}" type="presOf" srcId="{33413364-35A2-4739-942A-83FF08379120}" destId="{8EF4D7E0-5219-47EF-8E4A-490D6211B7D7}" srcOrd="0" destOrd="0" presId="urn:microsoft.com/office/officeart/2005/8/layout/chevron1"/>
    <dgm:cxn modelId="{F7316348-8117-4D8D-A46C-9432A2643780}" type="presOf" srcId="{B43B2CE2-69B0-4226-A5F8-69BF6A54AC56}" destId="{99909CED-B158-4716-8568-C4C5CBE86000}" srcOrd="0" destOrd="0" presId="urn:microsoft.com/office/officeart/2005/8/layout/chevron1"/>
    <dgm:cxn modelId="{05437C94-C1B7-4BB9-95B6-2F19F3CB1E8E}" srcId="{40EDCE15-6DBD-4556-A083-C1525DE41E9B}" destId="{B43B2CE2-69B0-4226-A5F8-69BF6A54AC56}" srcOrd="0" destOrd="0" parTransId="{9CDA0A6E-EC5C-48E5-BD9C-BA3F0BC636A9}" sibTransId="{B9DC27C9-02A2-46BC-8728-FA42FC099C7C}"/>
    <dgm:cxn modelId="{7DD613B7-A1DA-4F31-8689-4A42CDEA980A}" srcId="{40EDCE15-6DBD-4556-A083-C1525DE41E9B}" destId="{33413364-35A2-4739-942A-83FF08379120}" srcOrd="1" destOrd="0" parTransId="{159FE676-DA4F-450C-997F-317ED53C5DA7}" sibTransId="{DC9AEE6E-1B1B-46E2-9C68-2409981C2A96}"/>
    <dgm:cxn modelId="{993092C1-11D0-407C-9487-D3FD5A4DDE0E}" type="presOf" srcId="{3DCD0528-7885-4160-92FA-F486D3222CDA}" destId="{062D9D3F-4674-43BD-B0D5-F2125BAB868A}" srcOrd="0" destOrd="0" presId="urn:microsoft.com/office/officeart/2005/8/layout/chevron1"/>
    <dgm:cxn modelId="{1081BCFD-437C-4095-971C-8500A05AEF78}" srcId="{40EDCE15-6DBD-4556-A083-C1525DE41E9B}" destId="{3DCD0528-7885-4160-92FA-F486D3222CDA}" srcOrd="2" destOrd="0" parTransId="{B33ABC95-BBE7-4339-95BA-0CAEFECB58C0}" sibTransId="{6DDD8B51-5C7C-4C98-8673-B4173D31F5A3}"/>
    <dgm:cxn modelId="{545DA8FE-8A89-4F4A-8C81-FB9A8298E292}" type="presOf" srcId="{40EDCE15-6DBD-4556-A083-C1525DE41E9B}" destId="{5062452F-0B43-4775-B59C-6F65F0813FB6}" srcOrd="0" destOrd="0" presId="urn:microsoft.com/office/officeart/2005/8/layout/chevron1"/>
    <dgm:cxn modelId="{E654EEEB-EDA6-4ADB-924C-F7676CB2F5F2}" type="presParOf" srcId="{5062452F-0B43-4775-B59C-6F65F0813FB6}" destId="{99909CED-B158-4716-8568-C4C5CBE86000}" srcOrd="0" destOrd="0" presId="urn:microsoft.com/office/officeart/2005/8/layout/chevron1"/>
    <dgm:cxn modelId="{F19A1807-07AC-4755-B5AC-87EBC95701F4}" type="presParOf" srcId="{5062452F-0B43-4775-B59C-6F65F0813FB6}" destId="{7D895517-6BF2-4855-8818-3FD1C5B7D0F2}" srcOrd="1" destOrd="0" presId="urn:microsoft.com/office/officeart/2005/8/layout/chevron1"/>
    <dgm:cxn modelId="{24B3D3C2-3C1E-414F-82D6-76F4746CFE61}" type="presParOf" srcId="{5062452F-0B43-4775-B59C-6F65F0813FB6}" destId="{8EF4D7E0-5219-47EF-8E4A-490D6211B7D7}" srcOrd="2" destOrd="0" presId="urn:microsoft.com/office/officeart/2005/8/layout/chevron1"/>
    <dgm:cxn modelId="{F2E8AB99-2117-4CE0-B4CA-E31BF1CEF2B9}" type="presParOf" srcId="{5062452F-0B43-4775-B59C-6F65F0813FB6}" destId="{1DF5D6C7-3AA6-4A96-9640-EF730CEA1B4F}" srcOrd="3" destOrd="0" presId="urn:microsoft.com/office/officeart/2005/8/layout/chevron1"/>
    <dgm:cxn modelId="{42D5AF61-065E-4F82-A948-035FE3E48B25}" type="presParOf" srcId="{5062452F-0B43-4775-B59C-6F65F0813FB6}" destId="{062D9D3F-4674-43BD-B0D5-F2125BAB868A}" srcOrd="4" destOrd="0" presId="urn:microsoft.com/office/officeart/2005/8/layout/chevron1"/>
  </dgm:cxnLst>
  <dgm:bg/>
  <dgm:whole>
    <a:ln w="19050"/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2CE431-DB7F-4E67-8551-6B2515D5FA5B}" type="doc">
      <dgm:prSet loTypeId="urn:microsoft.com/office/officeart/2005/8/layout/hList7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96D8800-9A03-4A6A-B107-FC533CD345E1}">
      <dgm:prSet phldrT="[Testo]" phldr="0"/>
      <dgm:spPr>
        <a:noFill/>
        <a:ln w="38100">
          <a:solidFill>
            <a:srgbClr val="C00000"/>
          </a:solidFill>
        </a:ln>
      </dgm:spPr>
      <dgm:t>
        <a:bodyPr/>
        <a:lstStyle/>
        <a:p>
          <a:r>
            <a:rPr lang="it-IT" b="1" dirty="0">
              <a:solidFill>
                <a:schemeClr val="tx1"/>
              </a:solidFill>
            </a:rPr>
            <a:t>Percezione gestione anestesiologica (protocolli ERABS)</a:t>
          </a:r>
        </a:p>
      </dgm:t>
    </dgm:pt>
    <dgm:pt modelId="{AC95C53A-2346-472E-95DE-1392A625F331}" type="parTrans" cxnId="{F03A123E-B2DA-410D-AA58-2BD86A32A8CA}">
      <dgm:prSet/>
      <dgm:spPr/>
      <dgm:t>
        <a:bodyPr/>
        <a:lstStyle/>
        <a:p>
          <a:endParaRPr lang="it-IT"/>
        </a:p>
      </dgm:t>
    </dgm:pt>
    <dgm:pt modelId="{14D37A77-0714-4E2C-A2A4-89915F6CD922}" type="sibTrans" cxnId="{F03A123E-B2DA-410D-AA58-2BD86A32A8CA}">
      <dgm:prSet/>
      <dgm:spPr/>
      <dgm:t>
        <a:bodyPr/>
        <a:lstStyle/>
        <a:p>
          <a:endParaRPr lang="it-IT"/>
        </a:p>
      </dgm:t>
    </dgm:pt>
    <dgm:pt modelId="{D02DE9B8-31F9-4667-9373-B32E9078F120}">
      <dgm:prSet phldrT="[Testo]" phldr="0"/>
      <dgm:spPr>
        <a:noFill/>
        <a:ln w="38100">
          <a:solidFill>
            <a:srgbClr val="C00000"/>
          </a:solidFill>
        </a:ln>
      </dgm:spPr>
      <dgm:t>
        <a:bodyPr/>
        <a:lstStyle/>
        <a:p>
          <a:r>
            <a:rPr lang="it-IT" b="1" dirty="0">
              <a:solidFill>
                <a:schemeClr val="tx1"/>
              </a:solidFill>
            </a:rPr>
            <a:t>Valutazione struttura ospedaliera</a:t>
          </a:r>
        </a:p>
      </dgm:t>
    </dgm:pt>
    <dgm:pt modelId="{1D39FF6A-E232-4829-B1AC-C06561DEA050}" type="parTrans" cxnId="{CA6B1115-DED3-4345-AB58-F82B45674531}">
      <dgm:prSet/>
      <dgm:spPr/>
      <dgm:t>
        <a:bodyPr/>
        <a:lstStyle/>
        <a:p>
          <a:endParaRPr lang="it-IT"/>
        </a:p>
      </dgm:t>
    </dgm:pt>
    <dgm:pt modelId="{FBBA2729-C5D7-40D6-93E3-6F0C81649AB6}" type="sibTrans" cxnId="{CA6B1115-DED3-4345-AB58-F82B45674531}">
      <dgm:prSet/>
      <dgm:spPr/>
      <dgm:t>
        <a:bodyPr/>
        <a:lstStyle/>
        <a:p>
          <a:endParaRPr lang="it-IT"/>
        </a:p>
      </dgm:t>
    </dgm:pt>
    <dgm:pt modelId="{69D81E10-EB41-4D4B-A9A7-038D2DB4EFCD}">
      <dgm:prSet phldrT="[Testo]" phldr="0"/>
      <dgm:spPr>
        <a:noFill/>
        <a:ln w="38100">
          <a:solidFill>
            <a:srgbClr val="C00000"/>
          </a:solidFill>
        </a:ln>
      </dgm:spPr>
      <dgm:t>
        <a:bodyPr/>
        <a:lstStyle/>
        <a:p>
          <a:r>
            <a:rPr lang="it-IT" b="1" dirty="0">
              <a:solidFill>
                <a:schemeClr val="tx1"/>
              </a:solidFill>
            </a:rPr>
            <a:t>Qualità della vita dopo l’intervento</a:t>
          </a:r>
        </a:p>
      </dgm:t>
    </dgm:pt>
    <dgm:pt modelId="{434189D0-B5B7-4887-84AB-DDB64D0EFE7C}" type="parTrans" cxnId="{3F6AABF0-C3FA-4CBF-83D5-7F26708ABEEC}">
      <dgm:prSet/>
      <dgm:spPr/>
      <dgm:t>
        <a:bodyPr/>
        <a:lstStyle/>
        <a:p>
          <a:endParaRPr lang="it-IT"/>
        </a:p>
      </dgm:t>
    </dgm:pt>
    <dgm:pt modelId="{65857CFA-6336-4D21-8395-7952ECC22FA9}" type="sibTrans" cxnId="{3F6AABF0-C3FA-4CBF-83D5-7F26708ABEEC}">
      <dgm:prSet/>
      <dgm:spPr/>
      <dgm:t>
        <a:bodyPr/>
        <a:lstStyle/>
        <a:p>
          <a:endParaRPr lang="it-IT"/>
        </a:p>
      </dgm:t>
    </dgm:pt>
    <dgm:pt modelId="{1109978C-0AC4-4D1F-AE13-A3D9F38E8D8E}" type="pres">
      <dgm:prSet presAssocID="{212CE431-DB7F-4E67-8551-6B2515D5FA5B}" presName="Name0" presStyleCnt="0">
        <dgm:presLayoutVars>
          <dgm:dir/>
          <dgm:resizeHandles val="exact"/>
        </dgm:presLayoutVars>
      </dgm:prSet>
      <dgm:spPr/>
    </dgm:pt>
    <dgm:pt modelId="{054580B7-B1F3-4EB3-9DBF-71B3CE493C5F}" type="pres">
      <dgm:prSet presAssocID="{212CE431-DB7F-4E67-8551-6B2515D5FA5B}" presName="fgShape" presStyleLbl="fgShp" presStyleIdx="0" presStyleCnt="1" custScaleY="134069"/>
      <dgm:spPr>
        <a:ln>
          <a:solidFill>
            <a:srgbClr val="C00000"/>
          </a:solidFill>
        </a:ln>
      </dgm:spPr>
    </dgm:pt>
    <dgm:pt modelId="{CAB36E9D-67F7-45ED-B2CD-B649EAFAD0E5}" type="pres">
      <dgm:prSet presAssocID="{212CE431-DB7F-4E67-8551-6B2515D5FA5B}" presName="linComp" presStyleCnt="0"/>
      <dgm:spPr/>
    </dgm:pt>
    <dgm:pt modelId="{22CFD3EF-B1BB-4E5F-91D2-4C2267CF303E}" type="pres">
      <dgm:prSet presAssocID="{E96D8800-9A03-4A6A-B107-FC533CD345E1}" presName="compNode" presStyleCnt="0"/>
      <dgm:spPr/>
    </dgm:pt>
    <dgm:pt modelId="{093E1CCB-4FC1-4A3C-A857-7F7057E3B2BA}" type="pres">
      <dgm:prSet presAssocID="{E96D8800-9A03-4A6A-B107-FC533CD345E1}" presName="bkgdShape" presStyleLbl="node1" presStyleIdx="0" presStyleCnt="3"/>
      <dgm:spPr/>
    </dgm:pt>
    <dgm:pt modelId="{44148B0B-52DD-42A7-AD02-3A590A2E6CCE}" type="pres">
      <dgm:prSet presAssocID="{E96D8800-9A03-4A6A-B107-FC533CD345E1}" presName="nodeTx" presStyleLbl="node1" presStyleIdx="0" presStyleCnt="3">
        <dgm:presLayoutVars>
          <dgm:bulletEnabled val="1"/>
        </dgm:presLayoutVars>
      </dgm:prSet>
      <dgm:spPr/>
    </dgm:pt>
    <dgm:pt modelId="{6E299A59-1D46-4C64-9323-4A8747604266}" type="pres">
      <dgm:prSet presAssocID="{E96D8800-9A03-4A6A-B107-FC533CD345E1}" presName="invisiNode" presStyleLbl="node1" presStyleIdx="0" presStyleCnt="3"/>
      <dgm:spPr/>
    </dgm:pt>
    <dgm:pt modelId="{DCA96C65-2630-4CD7-88FB-3A69FD8D1F38}" type="pres">
      <dgm:prSet presAssocID="{E96D8800-9A03-4A6A-B107-FC533CD345E1}" presName="imagNode" presStyleLbl="fgImgPlace1" presStyleIdx="0" presStyleCnt="3" custScaleX="128435" custScaleY="128435" custLinFactNeighborX="1192" custLinFactNeighborY="2385"/>
      <dgm:spPr>
        <a:blipFill>
          <a:blip xmlns:r="http://schemas.openxmlformats.org/officeDocument/2006/relationships" r:embed="rId1"/>
          <a:srcRect/>
          <a:stretch>
            <a:fillRect t="-8000" b="-8000"/>
          </a:stretch>
        </a:blipFill>
        <a:ln w="28575"/>
      </dgm:spPr>
    </dgm:pt>
    <dgm:pt modelId="{07EE8C03-D58E-4D34-88B6-39A0CD947DCF}" type="pres">
      <dgm:prSet presAssocID="{14D37A77-0714-4E2C-A2A4-89915F6CD922}" presName="sibTrans" presStyleLbl="sibTrans2D1" presStyleIdx="0" presStyleCnt="0"/>
      <dgm:spPr/>
    </dgm:pt>
    <dgm:pt modelId="{7C45973E-9F61-4748-AACA-1122B3114F2E}" type="pres">
      <dgm:prSet presAssocID="{D02DE9B8-31F9-4667-9373-B32E9078F120}" presName="compNode" presStyleCnt="0"/>
      <dgm:spPr/>
    </dgm:pt>
    <dgm:pt modelId="{DB4F5FFC-3FFA-474F-BED2-B253D158691C}" type="pres">
      <dgm:prSet presAssocID="{D02DE9B8-31F9-4667-9373-B32E9078F120}" presName="bkgdShape" presStyleLbl="node1" presStyleIdx="1" presStyleCnt="3"/>
      <dgm:spPr/>
    </dgm:pt>
    <dgm:pt modelId="{3375333B-9734-41C0-9475-09FFBABF5F33}" type="pres">
      <dgm:prSet presAssocID="{D02DE9B8-31F9-4667-9373-B32E9078F120}" presName="nodeTx" presStyleLbl="node1" presStyleIdx="1" presStyleCnt="3">
        <dgm:presLayoutVars>
          <dgm:bulletEnabled val="1"/>
        </dgm:presLayoutVars>
      </dgm:prSet>
      <dgm:spPr/>
    </dgm:pt>
    <dgm:pt modelId="{698580D8-09DD-4791-8B2F-DC3E31569598}" type="pres">
      <dgm:prSet presAssocID="{D02DE9B8-31F9-4667-9373-B32E9078F120}" presName="invisiNode" presStyleLbl="node1" presStyleIdx="1" presStyleCnt="3"/>
      <dgm:spPr/>
    </dgm:pt>
    <dgm:pt modelId="{2D24C898-19F7-4C1E-8C1E-969DAE309FE1}" type="pres">
      <dgm:prSet presAssocID="{D02DE9B8-31F9-4667-9373-B32E9078F120}" presName="imagNode" presStyleLbl="fgImgPlace1" presStyleIdx="1" presStyleCnt="3" custScaleX="128435" custScaleY="128435" custLinFactNeighborX="0" custLinFactNeighborY="4769"/>
      <dgm:spPr>
        <a:blipFill>
          <a:blip xmlns:r="http://schemas.openxmlformats.org/officeDocument/2006/relationships" r:embed="rId2"/>
          <a:srcRect/>
          <a:stretch>
            <a:fillRect l="-25000" r="-25000"/>
          </a:stretch>
        </a:blipFill>
        <a:ln w="28575">
          <a:solidFill>
            <a:schemeClr val="tx1"/>
          </a:solidFill>
        </a:ln>
      </dgm:spPr>
    </dgm:pt>
    <dgm:pt modelId="{46E30CAD-8D4C-4330-A455-FD2884DC744F}" type="pres">
      <dgm:prSet presAssocID="{FBBA2729-C5D7-40D6-93E3-6F0C81649AB6}" presName="sibTrans" presStyleLbl="sibTrans2D1" presStyleIdx="0" presStyleCnt="0"/>
      <dgm:spPr/>
    </dgm:pt>
    <dgm:pt modelId="{C38D5C29-BBB1-4CE5-9856-56C31E3CF4C7}" type="pres">
      <dgm:prSet presAssocID="{69D81E10-EB41-4D4B-A9A7-038D2DB4EFCD}" presName="compNode" presStyleCnt="0"/>
      <dgm:spPr/>
    </dgm:pt>
    <dgm:pt modelId="{F3717FD3-863A-4E20-AB56-BBCC467CF55A}" type="pres">
      <dgm:prSet presAssocID="{69D81E10-EB41-4D4B-A9A7-038D2DB4EFCD}" presName="bkgdShape" presStyleLbl="node1" presStyleIdx="2" presStyleCnt="3"/>
      <dgm:spPr/>
    </dgm:pt>
    <dgm:pt modelId="{D0A6256F-0955-4A46-A84E-FA1790C41C5F}" type="pres">
      <dgm:prSet presAssocID="{69D81E10-EB41-4D4B-A9A7-038D2DB4EFCD}" presName="nodeTx" presStyleLbl="node1" presStyleIdx="2" presStyleCnt="3">
        <dgm:presLayoutVars>
          <dgm:bulletEnabled val="1"/>
        </dgm:presLayoutVars>
      </dgm:prSet>
      <dgm:spPr/>
    </dgm:pt>
    <dgm:pt modelId="{4A370B12-D758-4D62-9051-026ABE347E7F}" type="pres">
      <dgm:prSet presAssocID="{69D81E10-EB41-4D4B-A9A7-038D2DB4EFCD}" presName="invisiNode" presStyleLbl="node1" presStyleIdx="2" presStyleCnt="3"/>
      <dgm:spPr/>
    </dgm:pt>
    <dgm:pt modelId="{8AB39AA6-5746-4319-8B4E-7B4543F3C5C9}" type="pres">
      <dgm:prSet presAssocID="{69D81E10-EB41-4D4B-A9A7-038D2DB4EFCD}" presName="imagNode" presStyleLbl="fgImgPlace1" presStyleIdx="2" presStyleCnt="3" custScaleX="128435" custScaleY="128435" custLinFactNeighborX="2384" custLinFactNeighborY="3577"/>
      <dgm:spPr>
        <a:blipFill>
          <a:blip xmlns:r="http://schemas.openxmlformats.org/officeDocument/2006/relationships" r:embed="rId3"/>
          <a:srcRect/>
          <a:stretch>
            <a:fillRect l="-39000" r="-39000"/>
          </a:stretch>
        </a:blipFill>
        <a:ln w="28575"/>
      </dgm:spPr>
    </dgm:pt>
  </dgm:ptLst>
  <dgm:cxnLst>
    <dgm:cxn modelId="{CA6B1115-DED3-4345-AB58-F82B45674531}" srcId="{212CE431-DB7F-4E67-8551-6B2515D5FA5B}" destId="{D02DE9B8-31F9-4667-9373-B32E9078F120}" srcOrd="1" destOrd="0" parTransId="{1D39FF6A-E232-4829-B1AC-C06561DEA050}" sibTransId="{FBBA2729-C5D7-40D6-93E3-6F0C81649AB6}"/>
    <dgm:cxn modelId="{DC0B073A-0A1F-47C2-AC8B-DED048E513F8}" type="presOf" srcId="{D02DE9B8-31F9-4667-9373-B32E9078F120}" destId="{DB4F5FFC-3FFA-474F-BED2-B253D158691C}" srcOrd="0" destOrd="0" presId="urn:microsoft.com/office/officeart/2005/8/layout/hList7"/>
    <dgm:cxn modelId="{F1ADDB3A-0A5D-41E0-AD74-D54DDFB62206}" type="presOf" srcId="{14D37A77-0714-4E2C-A2A4-89915F6CD922}" destId="{07EE8C03-D58E-4D34-88B6-39A0CD947DCF}" srcOrd="0" destOrd="0" presId="urn:microsoft.com/office/officeart/2005/8/layout/hList7"/>
    <dgm:cxn modelId="{F03A123E-B2DA-410D-AA58-2BD86A32A8CA}" srcId="{212CE431-DB7F-4E67-8551-6B2515D5FA5B}" destId="{E96D8800-9A03-4A6A-B107-FC533CD345E1}" srcOrd="0" destOrd="0" parTransId="{AC95C53A-2346-472E-95DE-1392A625F331}" sibTransId="{14D37A77-0714-4E2C-A2A4-89915F6CD922}"/>
    <dgm:cxn modelId="{B68F3061-B580-402E-A814-AC2002C7C638}" type="presOf" srcId="{E96D8800-9A03-4A6A-B107-FC533CD345E1}" destId="{44148B0B-52DD-42A7-AD02-3A590A2E6CCE}" srcOrd="1" destOrd="0" presId="urn:microsoft.com/office/officeart/2005/8/layout/hList7"/>
    <dgm:cxn modelId="{82164A61-C6B1-4596-BA45-6876E6308ADD}" type="presOf" srcId="{D02DE9B8-31F9-4667-9373-B32E9078F120}" destId="{3375333B-9734-41C0-9475-09FFBABF5F33}" srcOrd="1" destOrd="0" presId="urn:microsoft.com/office/officeart/2005/8/layout/hList7"/>
    <dgm:cxn modelId="{D7FE5053-E63E-4EAB-A6BF-09D344B34EEF}" type="presOf" srcId="{FBBA2729-C5D7-40D6-93E3-6F0C81649AB6}" destId="{46E30CAD-8D4C-4330-A455-FD2884DC744F}" srcOrd="0" destOrd="0" presId="urn:microsoft.com/office/officeart/2005/8/layout/hList7"/>
    <dgm:cxn modelId="{492172B2-D518-4A04-89DE-0A8496321C3C}" type="presOf" srcId="{E96D8800-9A03-4A6A-B107-FC533CD345E1}" destId="{093E1CCB-4FC1-4A3C-A857-7F7057E3B2BA}" srcOrd="0" destOrd="0" presId="urn:microsoft.com/office/officeart/2005/8/layout/hList7"/>
    <dgm:cxn modelId="{09E206C2-1270-4C11-BE10-B7E4D9743502}" type="presOf" srcId="{212CE431-DB7F-4E67-8551-6B2515D5FA5B}" destId="{1109978C-0AC4-4D1F-AE13-A3D9F38E8D8E}" srcOrd="0" destOrd="0" presId="urn:microsoft.com/office/officeart/2005/8/layout/hList7"/>
    <dgm:cxn modelId="{98CEABC3-03F3-4A3F-B903-72102DC974A8}" type="presOf" srcId="{69D81E10-EB41-4D4B-A9A7-038D2DB4EFCD}" destId="{F3717FD3-863A-4E20-AB56-BBCC467CF55A}" srcOrd="0" destOrd="0" presId="urn:microsoft.com/office/officeart/2005/8/layout/hList7"/>
    <dgm:cxn modelId="{91C522E4-F3F2-4EA0-99FB-F544F87E5744}" type="presOf" srcId="{69D81E10-EB41-4D4B-A9A7-038D2DB4EFCD}" destId="{D0A6256F-0955-4A46-A84E-FA1790C41C5F}" srcOrd="1" destOrd="0" presId="urn:microsoft.com/office/officeart/2005/8/layout/hList7"/>
    <dgm:cxn modelId="{3F6AABF0-C3FA-4CBF-83D5-7F26708ABEEC}" srcId="{212CE431-DB7F-4E67-8551-6B2515D5FA5B}" destId="{69D81E10-EB41-4D4B-A9A7-038D2DB4EFCD}" srcOrd="2" destOrd="0" parTransId="{434189D0-B5B7-4887-84AB-DDB64D0EFE7C}" sibTransId="{65857CFA-6336-4D21-8395-7952ECC22FA9}"/>
    <dgm:cxn modelId="{389F68B1-7F95-4485-99FB-28B2A989CA5C}" type="presParOf" srcId="{1109978C-0AC4-4D1F-AE13-A3D9F38E8D8E}" destId="{054580B7-B1F3-4EB3-9DBF-71B3CE493C5F}" srcOrd="0" destOrd="0" presId="urn:microsoft.com/office/officeart/2005/8/layout/hList7"/>
    <dgm:cxn modelId="{703A0EE0-B295-40E8-BBD4-BBDCC923FCBB}" type="presParOf" srcId="{1109978C-0AC4-4D1F-AE13-A3D9F38E8D8E}" destId="{CAB36E9D-67F7-45ED-B2CD-B649EAFAD0E5}" srcOrd="1" destOrd="0" presId="urn:microsoft.com/office/officeart/2005/8/layout/hList7"/>
    <dgm:cxn modelId="{400D02FC-A788-4B0E-9354-3724BBDF20D7}" type="presParOf" srcId="{CAB36E9D-67F7-45ED-B2CD-B649EAFAD0E5}" destId="{22CFD3EF-B1BB-4E5F-91D2-4C2267CF303E}" srcOrd="0" destOrd="0" presId="urn:microsoft.com/office/officeart/2005/8/layout/hList7"/>
    <dgm:cxn modelId="{D6C077CC-DFC0-4BF4-82FC-27F686879A24}" type="presParOf" srcId="{22CFD3EF-B1BB-4E5F-91D2-4C2267CF303E}" destId="{093E1CCB-4FC1-4A3C-A857-7F7057E3B2BA}" srcOrd="0" destOrd="0" presId="urn:microsoft.com/office/officeart/2005/8/layout/hList7"/>
    <dgm:cxn modelId="{6FB077C2-4299-427F-A769-02BC563BE7B1}" type="presParOf" srcId="{22CFD3EF-B1BB-4E5F-91D2-4C2267CF303E}" destId="{44148B0B-52DD-42A7-AD02-3A590A2E6CCE}" srcOrd="1" destOrd="0" presId="urn:microsoft.com/office/officeart/2005/8/layout/hList7"/>
    <dgm:cxn modelId="{688827CA-2BCF-4405-B4B8-C01DE1AEE367}" type="presParOf" srcId="{22CFD3EF-B1BB-4E5F-91D2-4C2267CF303E}" destId="{6E299A59-1D46-4C64-9323-4A8747604266}" srcOrd="2" destOrd="0" presId="urn:microsoft.com/office/officeart/2005/8/layout/hList7"/>
    <dgm:cxn modelId="{71500CDB-E5C0-4235-B570-F6AB03D90466}" type="presParOf" srcId="{22CFD3EF-B1BB-4E5F-91D2-4C2267CF303E}" destId="{DCA96C65-2630-4CD7-88FB-3A69FD8D1F38}" srcOrd="3" destOrd="0" presId="urn:microsoft.com/office/officeart/2005/8/layout/hList7"/>
    <dgm:cxn modelId="{BCE5B07C-A406-47DC-A4CD-93D78D2CAD04}" type="presParOf" srcId="{CAB36E9D-67F7-45ED-B2CD-B649EAFAD0E5}" destId="{07EE8C03-D58E-4D34-88B6-39A0CD947DCF}" srcOrd="1" destOrd="0" presId="urn:microsoft.com/office/officeart/2005/8/layout/hList7"/>
    <dgm:cxn modelId="{21A46D38-6149-440D-9010-E602FD5FE0A5}" type="presParOf" srcId="{CAB36E9D-67F7-45ED-B2CD-B649EAFAD0E5}" destId="{7C45973E-9F61-4748-AACA-1122B3114F2E}" srcOrd="2" destOrd="0" presId="urn:microsoft.com/office/officeart/2005/8/layout/hList7"/>
    <dgm:cxn modelId="{51A8DB91-5391-4860-97C1-38602D387885}" type="presParOf" srcId="{7C45973E-9F61-4748-AACA-1122B3114F2E}" destId="{DB4F5FFC-3FFA-474F-BED2-B253D158691C}" srcOrd="0" destOrd="0" presId="urn:microsoft.com/office/officeart/2005/8/layout/hList7"/>
    <dgm:cxn modelId="{B96B4B8C-1AE0-48DF-A915-566399E63CB1}" type="presParOf" srcId="{7C45973E-9F61-4748-AACA-1122B3114F2E}" destId="{3375333B-9734-41C0-9475-09FFBABF5F33}" srcOrd="1" destOrd="0" presId="urn:microsoft.com/office/officeart/2005/8/layout/hList7"/>
    <dgm:cxn modelId="{12AA6033-B75F-4890-A20D-4E8907D9E87D}" type="presParOf" srcId="{7C45973E-9F61-4748-AACA-1122B3114F2E}" destId="{698580D8-09DD-4791-8B2F-DC3E31569598}" srcOrd="2" destOrd="0" presId="urn:microsoft.com/office/officeart/2005/8/layout/hList7"/>
    <dgm:cxn modelId="{CB779108-8E54-405A-9920-78A68352D118}" type="presParOf" srcId="{7C45973E-9F61-4748-AACA-1122B3114F2E}" destId="{2D24C898-19F7-4C1E-8C1E-969DAE309FE1}" srcOrd="3" destOrd="0" presId="urn:microsoft.com/office/officeart/2005/8/layout/hList7"/>
    <dgm:cxn modelId="{939CE54D-B6E1-42A9-89E5-B24972B9CF3C}" type="presParOf" srcId="{CAB36E9D-67F7-45ED-B2CD-B649EAFAD0E5}" destId="{46E30CAD-8D4C-4330-A455-FD2884DC744F}" srcOrd="3" destOrd="0" presId="urn:microsoft.com/office/officeart/2005/8/layout/hList7"/>
    <dgm:cxn modelId="{8385E1F4-6916-46A4-A34E-59CDBFCC4202}" type="presParOf" srcId="{CAB36E9D-67F7-45ED-B2CD-B649EAFAD0E5}" destId="{C38D5C29-BBB1-4CE5-9856-56C31E3CF4C7}" srcOrd="4" destOrd="0" presId="urn:microsoft.com/office/officeart/2005/8/layout/hList7"/>
    <dgm:cxn modelId="{DBC1F7DB-788A-4C5C-9993-500EE59ED12E}" type="presParOf" srcId="{C38D5C29-BBB1-4CE5-9856-56C31E3CF4C7}" destId="{F3717FD3-863A-4E20-AB56-BBCC467CF55A}" srcOrd="0" destOrd="0" presId="urn:microsoft.com/office/officeart/2005/8/layout/hList7"/>
    <dgm:cxn modelId="{34F37183-3C30-4E03-9AC4-2A2E72E022D8}" type="presParOf" srcId="{C38D5C29-BBB1-4CE5-9856-56C31E3CF4C7}" destId="{D0A6256F-0955-4A46-A84E-FA1790C41C5F}" srcOrd="1" destOrd="0" presId="urn:microsoft.com/office/officeart/2005/8/layout/hList7"/>
    <dgm:cxn modelId="{AA7B141E-06D4-41F5-85A1-9BC615E47073}" type="presParOf" srcId="{C38D5C29-BBB1-4CE5-9856-56C31E3CF4C7}" destId="{4A370B12-D758-4D62-9051-026ABE347E7F}" srcOrd="2" destOrd="0" presId="urn:microsoft.com/office/officeart/2005/8/layout/hList7"/>
    <dgm:cxn modelId="{3F5DB04E-6A24-4F3D-AD58-88CD770C8F69}" type="presParOf" srcId="{C38D5C29-BBB1-4CE5-9856-56C31E3CF4C7}" destId="{8AB39AA6-5746-4319-8B4E-7B4543F3C5C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909CED-B158-4716-8568-C4C5CBE86000}">
      <dsp:nvSpPr>
        <dsp:cNvPr id="0" name=""/>
        <dsp:cNvSpPr/>
      </dsp:nvSpPr>
      <dsp:spPr>
        <a:xfrm>
          <a:off x="2946" y="0"/>
          <a:ext cx="3590180" cy="760217"/>
        </a:xfrm>
        <a:prstGeom prst="chevron">
          <a:avLst/>
        </a:prstGeom>
        <a:noFill/>
        <a:ln w="1905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024" tIns="62675" rIns="62675" bIns="6267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700" kern="1200" dirty="0">
              <a:solidFill>
                <a:schemeClr val="tx1"/>
              </a:solidFill>
              <a:latin typeface="Gill Sans MT" panose="020B0502020104020203" pitchFamily="34" charset="0"/>
            </a:rPr>
            <a:t>2023</a:t>
          </a:r>
        </a:p>
      </dsp:txBody>
      <dsp:txXfrm>
        <a:off x="383055" y="0"/>
        <a:ext cx="2829963" cy="760217"/>
      </dsp:txXfrm>
    </dsp:sp>
    <dsp:sp modelId="{8EF4D7E0-5219-47EF-8E4A-490D6211B7D7}">
      <dsp:nvSpPr>
        <dsp:cNvPr id="0" name=""/>
        <dsp:cNvSpPr/>
      </dsp:nvSpPr>
      <dsp:spPr>
        <a:xfrm>
          <a:off x="3234109" y="0"/>
          <a:ext cx="3590180" cy="760217"/>
        </a:xfrm>
        <a:prstGeom prst="chevron">
          <a:avLst/>
        </a:prstGeom>
        <a:noFill/>
        <a:ln w="1905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024" tIns="62675" rIns="62675" bIns="6267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700" kern="1200" dirty="0">
              <a:solidFill>
                <a:schemeClr val="tx1"/>
              </a:solidFill>
              <a:latin typeface="Gill Sans MT" panose="020B0502020104020203" pitchFamily="34" charset="0"/>
            </a:rPr>
            <a:t>…</a:t>
          </a:r>
        </a:p>
      </dsp:txBody>
      <dsp:txXfrm>
        <a:off x="3614218" y="0"/>
        <a:ext cx="2829963" cy="760217"/>
      </dsp:txXfrm>
    </dsp:sp>
    <dsp:sp modelId="{062D9D3F-4674-43BD-B0D5-F2125BAB868A}">
      <dsp:nvSpPr>
        <dsp:cNvPr id="0" name=""/>
        <dsp:cNvSpPr/>
      </dsp:nvSpPr>
      <dsp:spPr>
        <a:xfrm>
          <a:off x="6465271" y="0"/>
          <a:ext cx="3590180" cy="760217"/>
        </a:xfrm>
        <a:prstGeom prst="chevron">
          <a:avLst/>
        </a:prstGeom>
        <a:noFill/>
        <a:ln w="1905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024" tIns="62675" rIns="62675" bIns="6267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700" kern="1200" dirty="0">
              <a:solidFill>
                <a:schemeClr val="tx1"/>
              </a:solidFill>
              <a:latin typeface="Gill Sans MT" panose="020B0502020104020203" pitchFamily="34" charset="0"/>
            </a:rPr>
            <a:t>2024</a:t>
          </a:r>
        </a:p>
      </dsp:txBody>
      <dsp:txXfrm>
        <a:off x="6845380" y="0"/>
        <a:ext cx="2829963" cy="7602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3E1CCB-4FC1-4A3C-A857-7F7057E3B2BA}">
      <dsp:nvSpPr>
        <dsp:cNvPr id="0" name=""/>
        <dsp:cNvSpPr/>
      </dsp:nvSpPr>
      <dsp:spPr>
        <a:xfrm>
          <a:off x="2013" y="0"/>
          <a:ext cx="3132095" cy="3297070"/>
        </a:xfrm>
        <a:prstGeom prst="roundRect">
          <a:avLst>
            <a:gd name="adj" fmla="val 10000"/>
          </a:avLst>
        </a:prstGeom>
        <a:noFill/>
        <a:ln w="381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b="1" kern="1200" dirty="0">
              <a:solidFill>
                <a:schemeClr val="tx1"/>
              </a:solidFill>
            </a:rPr>
            <a:t>Percezione gestione anestesiologica (protocolli ERABS)</a:t>
          </a:r>
        </a:p>
      </dsp:txBody>
      <dsp:txXfrm>
        <a:off x="2013" y="1318828"/>
        <a:ext cx="3132095" cy="1318828"/>
      </dsp:txXfrm>
    </dsp:sp>
    <dsp:sp modelId="{DCA96C65-2630-4CD7-88FB-3A69FD8D1F38}">
      <dsp:nvSpPr>
        <dsp:cNvPr id="0" name=""/>
        <dsp:cNvSpPr/>
      </dsp:nvSpPr>
      <dsp:spPr>
        <a:xfrm>
          <a:off x="876088" y="67912"/>
          <a:ext cx="1410119" cy="1410119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8000" b="-8000"/>
          </a:stretch>
        </a:blip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F5FFC-3FFA-474F-BED2-B253D158691C}">
      <dsp:nvSpPr>
        <dsp:cNvPr id="0" name=""/>
        <dsp:cNvSpPr/>
      </dsp:nvSpPr>
      <dsp:spPr>
        <a:xfrm>
          <a:off x="3228071" y="0"/>
          <a:ext cx="3132095" cy="3297070"/>
        </a:xfrm>
        <a:prstGeom prst="roundRect">
          <a:avLst>
            <a:gd name="adj" fmla="val 10000"/>
          </a:avLst>
        </a:prstGeom>
        <a:noFill/>
        <a:ln w="381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b="1" kern="1200" dirty="0">
              <a:solidFill>
                <a:schemeClr val="tx1"/>
              </a:solidFill>
            </a:rPr>
            <a:t>Valutazione struttura ospedaliera</a:t>
          </a:r>
        </a:p>
      </dsp:txBody>
      <dsp:txXfrm>
        <a:off x="3228071" y="1318828"/>
        <a:ext cx="3132095" cy="1318828"/>
      </dsp:txXfrm>
    </dsp:sp>
    <dsp:sp modelId="{2D24C898-19F7-4C1E-8C1E-969DAE309FE1}">
      <dsp:nvSpPr>
        <dsp:cNvPr id="0" name=""/>
        <dsp:cNvSpPr/>
      </dsp:nvSpPr>
      <dsp:spPr>
        <a:xfrm>
          <a:off x="4089059" y="94086"/>
          <a:ext cx="1410119" cy="1410119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25000" r="-25000"/>
          </a:stretch>
        </a:blipFill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717FD3-863A-4E20-AB56-BBCC467CF55A}">
      <dsp:nvSpPr>
        <dsp:cNvPr id="0" name=""/>
        <dsp:cNvSpPr/>
      </dsp:nvSpPr>
      <dsp:spPr>
        <a:xfrm>
          <a:off x="6454130" y="0"/>
          <a:ext cx="3132095" cy="3297070"/>
        </a:xfrm>
        <a:prstGeom prst="roundRect">
          <a:avLst>
            <a:gd name="adj" fmla="val 10000"/>
          </a:avLst>
        </a:prstGeom>
        <a:noFill/>
        <a:ln w="381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b="1" kern="1200" dirty="0">
              <a:solidFill>
                <a:schemeClr val="tx1"/>
              </a:solidFill>
            </a:rPr>
            <a:t>Qualità della vita dopo l’intervento</a:t>
          </a:r>
        </a:p>
      </dsp:txBody>
      <dsp:txXfrm>
        <a:off x="6454130" y="1318828"/>
        <a:ext cx="3132095" cy="1318828"/>
      </dsp:txXfrm>
    </dsp:sp>
    <dsp:sp modelId="{8AB39AA6-5746-4319-8B4E-7B4543F3C5C9}">
      <dsp:nvSpPr>
        <dsp:cNvPr id="0" name=""/>
        <dsp:cNvSpPr/>
      </dsp:nvSpPr>
      <dsp:spPr>
        <a:xfrm>
          <a:off x="7341292" y="80999"/>
          <a:ext cx="1410119" cy="1410119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39000" r="-39000"/>
          </a:stretch>
        </a:blip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4580B7-B1F3-4EB3-9DBF-71B3CE493C5F}">
      <dsp:nvSpPr>
        <dsp:cNvPr id="0" name=""/>
        <dsp:cNvSpPr/>
      </dsp:nvSpPr>
      <dsp:spPr>
        <a:xfrm>
          <a:off x="383529" y="2553410"/>
          <a:ext cx="8821179" cy="66305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26/10/2025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26/10/2025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2418423A-F070-9E46-5DF3-5FFC12C9860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2106DEA2-E3F0-AEEA-6323-A7D380213756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0E7E95A1-538C-37CE-0423-105154F9F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A909E4F4-6E58-4C99-8FCB-E2B2E6880C4E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AB5AAC35-FC9A-7D6C-E995-70B1B8321543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B8947C3A-81D2-A03E-7BF6-49FB46C37F0C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652D582F-91B7-6EB1-B40E-4A6EAD996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5671555F-2DFC-47F0-DBB7-C9D4CFB987A9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4AC9BAFC-B67E-FCCC-1BBB-B1DE5721C73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0FB7B71-E71A-A43D-D029-E705FD4958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9BC07667-3D77-6EF7-246F-F0E7E9E76BF6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2B17930C-3847-9F26-27A2-EE4E4A96226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0C724DCC-6C89-226F-7AD0-1226D3E15E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7EEC3F92-4A54-DA7A-6F17-53A8870AF276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4EF7AB09-11A1-55CE-B0F1-2BC1CD44CC8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77A4CEA7-018A-963E-FBCC-C6BED07C874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15ACA79-3695-D739-C1D9-69A5F22B6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FF709F57-FEE0-F7FD-3E3C-251BED19B58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EBDD05CD-2E8E-1DD1-6F96-82E2EC0B2BCC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D655102-F5D6-949F-E581-D3EC685F6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6936F244-16B1-DA2A-F8DF-60F1BC1D65D0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7A7A9724-8902-6773-83E8-B1DFC2E443E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82D584EA-4D4C-4BA5-C802-26C086B1459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496DF1F4-DD0D-99DD-56BB-201DCBBB59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2B019930-B47E-D329-19C9-7490B828CAD3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4" name="Parallelogramma 14">
              <a:extLst>
                <a:ext uri="{FF2B5EF4-FFF2-40B4-BE49-F238E27FC236}">
                  <a16:creationId xmlns:a16="http://schemas.microsoft.com/office/drawing/2014/main" id="{7ECB0B23-A808-1046-6965-3506D9AD56C2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A8D4ED4B-6849-A910-856D-3C32E1F58F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61187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76840" y="0"/>
            <a:ext cx="153926" cy="685800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B49A922-E9AC-864A-C0FD-86D75E2B1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7" y="3841"/>
            <a:ext cx="4881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192690B-F0F1-05EE-C428-3AAA2F362F65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83888F4-0FA7-5D55-0AE0-C664E73F9EA7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ED9A453-B0F3-88AD-3B39-D56D635EFD98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98033E15-A12A-6594-130E-80F0CD01F2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1CCF69A2-C197-BA82-4951-CA51653F0E51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C7AFB1F7-9EFC-07A2-E97E-943708F49EC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7D327C5E-9E84-FB89-BB3C-07998D2797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D9EA996D-4047-F110-2CA6-C8971FCA83F7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45484F79-E4D3-53F6-36D8-4C5C0DEE1B9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7AF5567F-566E-277B-3C1B-A7EC75968769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CEB6C800-DA9E-A4C9-4124-EA6328801F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E34F9DA6-2E1F-35EE-F5BC-AE7D33A64354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09D3B8B2-D71C-EF3D-506A-2A57F7BD29A1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A5D1CF0-1D2B-A1C0-45F2-0A6FF78050E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BE25E09-1F98-F881-F19B-829F52969B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95A08AA0-3B13-6134-3D6B-3A364C13954C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6F77EB52-892A-0092-6498-F8B104F1C7A9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D2A55855-B5DC-CAD4-E6F6-BC1ABAE5E3A5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B521CE2C-F458-53E6-15A4-3DDF32EA67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C265325-6F9C-85D0-B0E3-B67B79A71EFB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0F8495D8-D76B-C6E5-2386-59639E58D39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EE2559C6-9DA2-3A38-C40B-D414A5CFA47E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4AD1E231-96D8-8062-91A5-4288B1B3A5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C3BF1989-943E-5095-52C1-5D54A4F57E6A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3DB00B3A-C73C-FEF7-D0EA-50032E3A0EDB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B142B75-6E1A-3326-7672-BF16E2BEC6CD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1CDA020C-77E6-4573-D69A-C399851DF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:a16="http://schemas.microsoft.com/office/drawing/2014/main" id="{19B7BF6A-3EF9-279C-05CD-62BA2EE27242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FAB8DF2-5E8E-AAC9-5CFB-04F9609C1AF6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D1867750-EA89-EFEA-40CB-4FA8E18FEF5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5C1440DD-F731-6E48-65CC-2D288A20D2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6C7DC939-7217-A60C-AAE6-CFC9326765EE}"/>
              </a:ext>
            </a:extLst>
          </p:cNvPr>
          <p:cNvGrpSpPr/>
          <p:nvPr userDrawn="1"/>
        </p:nvGrpSpPr>
        <p:grpSpPr>
          <a:xfrm>
            <a:off x="8166735" y="10623"/>
            <a:ext cx="2857500" cy="6119550"/>
            <a:chOff x="4425159" y="10623"/>
            <a:chExt cx="2857500" cy="6119550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AF082EE3-41AA-4817-A1CC-C33DDB8F675F}"/>
                </a:ext>
              </a:extLst>
            </p:cNvPr>
            <p:cNvSpPr/>
            <p:nvPr userDrawn="1"/>
          </p:nvSpPr>
          <p:spPr>
            <a:xfrm>
              <a:off x="4425159" y="10623"/>
              <a:ext cx="2857500" cy="611955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DCCC9D6E-2F2B-2AA8-15B1-DBEAB565E1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5164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E5BF0961-A70C-D79A-DF8E-DE4FF7A0A45D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9" name="Parallelogramma 14">
              <a:extLst>
                <a:ext uri="{FF2B5EF4-FFF2-40B4-BE49-F238E27FC236}">
                  <a16:creationId xmlns:a16="http://schemas.microsoft.com/office/drawing/2014/main" id="{F0532277-D603-17CA-7706-8AFB3C60BD4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D65EBDA1-EBE9-0CCF-A58A-C842DB8BEE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9.svg"/><Relationship Id="rId4" Type="http://schemas.openxmlformats.org/officeDocument/2006/relationships/diagramData" Target="../diagrams/data1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0807" y="485334"/>
            <a:ext cx="6184508" cy="220921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sz="3200" dirty="0" err="1">
                <a:solidFill>
                  <a:schemeClr val="tx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Oltre</a:t>
            </a:r>
            <a:r>
              <a:rPr sz="3200" dirty="0">
                <a:solidFill>
                  <a:schemeClr val="tx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 </a:t>
            </a:r>
            <a:r>
              <a:rPr sz="3200" dirty="0" err="1">
                <a:solidFill>
                  <a:schemeClr val="tx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l’intervento</a:t>
            </a:r>
            <a:r>
              <a:rPr sz="3200" dirty="0">
                <a:solidFill>
                  <a:schemeClr val="tx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: </a:t>
            </a:r>
            <a:r>
              <a:rPr sz="3200" dirty="0" err="1">
                <a:solidFill>
                  <a:schemeClr val="tx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valutazione</a:t>
            </a:r>
            <a:r>
              <a:rPr sz="3200" dirty="0">
                <a:solidFill>
                  <a:schemeClr val="tx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 del </a:t>
            </a:r>
            <a:r>
              <a:rPr sz="3200" dirty="0" err="1">
                <a:solidFill>
                  <a:schemeClr val="tx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percorso</a:t>
            </a:r>
            <a:r>
              <a:rPr sz="3200" dirty="0">
                <a:solidFill>
                  <a:schemeClr val="tx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 </a:t>
            </a:r>
            <a:r>
              <a:rPr sz="3200" dirty="0" err="1">
                <a:solidFill>
                  <a:schemeClr val="tx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perioperatorio</a:t>
            </a:r>
            <a:r>
              <a:rPr sz="3200" dirty="0">
                <a:solidFill>
                  <a:schemeClr val="tx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 </a:t>
            </a:r>
            <a:r>
              <a:rPr sz="3200" dirty="0" err="1">
                <a:solidFill>
                  <a:schemeClr val="tx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nei</a:t>
            </a:r>
            <a:r>
              <a:rPr sz="3200" dirty="0">
                <a:solidFill>
                  <a:schemeClr val="tx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 </a:t>
            </a:r>
            <a:r>
              <a:rPr sz="3200" dirty="0" err="1">
                <a:solidFill>
                  <a:schemeClr val="tx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primi</a:t>
            </a:r>
            <a:r>
              <a:rPr sz="3200" dirty="0">
                <a:solidFill>
                  <a:schemeClr val="tx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 100 </a:t>
            </a:r>
            <a:r>
              <a:rPr sz="3200" dirty="0" err="1">
                <a:solidFill>
                  <a:schemeClr val="tx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pazienti</a:t>
            </a:r>
            <a:r>
              <a:rPr sz="3200" dirty="0">
                <a:solidFill>
                  <a:schemeClr val="tx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 del Centro di </a:t>
            </a:r>
            <a:r>
              <a:rPr sz="3200" dirty="0" err="1">
                <a:solidFill>
                  <a:schemeClr val="tx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Chirurgia</a:t>
            </a:r>
            <a:r>
              <a:rPr sz="3200" dirty="0">
                <a:solidFill>
                  <a:schemeClr val="tx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 </a:t>
            </a:r>
            <a:r>
              <a:rPr sz="3200" dirty="0" err="1">
                <a:solidFill>
                  <a:schemeClr val="tx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Bariatrica</a:t>
            </a:r>
            <a:r>
              <a:rPr sz="3200" dirty="0">
                <a:solidFill>
                  <a:schemeClr val="tx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 di Riccione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0807" y="3429000"/>
            <a:ext cx="6184508" cy="2209211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</a:pPr>
            <a:r>
              <a:rPr lang="it-IT" sz="1400" b="1" dirty="0">
                <a:latin typeface="Gill Sans MT" panose="020B0502020104020203" pitchFamily="34" charset="0"/>
                <a:cs typeface="Times New Roman" panose="02020603050405020304" pitchFamily="18" charset="0"/>
              </a:rPr>
              <a:t>Autori</a:t>
            </a:r>
            <a:r>
              <a:rPr lang="it-IT" sz="1400" dirty="0">
                <a:latin typeface="Gill Sans MT" panose="020B0502020104020203" pitchFamily="34" charset="0"/>
                <a:cs typeface="Times New Roman" panose="02020603050405020304" pitchFamily="18" charset="0"/>
              </a:rPr>
              <a:t>: </a:t>
            </a:r>
            <a:r>
              <a:rPr lang="it-IT" sz="1400" i="1" dirty="0" err="1">
                <a:latin typeface="Gill Sans MT" panose="020B0502020104020203" pitchFamily="34" charset="0"/>
                <a:cs typeface="Times New Roman" panose="02020603050405020304" pitchFamily="18" charset="0"/>
              </a:rPr>
              <a:t>antonella</a:t>
            </a:r>
            <a:r>
              <a:rPr lang="it-IT" sz="1400" i="1" dirty="0">
                <a:latin typeface="Gill Sans MT" panose="020B0502020104020203" pitchFamily="34" charset="0"/>
                <a:cs typeface="Times New Roman" panose="02020603050405020304" pitchFamily="18" charset="0"/>
              </a:rPr>
              <a:t> </a:t>
            </a:r>
            <a:r>
              <a:rPr lang="it-IT" sz="1400" i="1" dirty="0" err="1">
                <a:latin typeface="Gill Sans MT" panose="020B0502020104020203" pitchFamily="34" charset="0"/>
                <a:cs typeface="Times New Roman" panose="02020603050405020304" pitchFamily="18" charset="0"/>
              </a:rPr>
              <a:t>potalivo</a:t>
            </a:r>
            <a:r>
              <a:rPr lang="it-IT" sz="1400" i="1" dirty="0">
                <a:latin typeface="Gill Sans MT" panose="020B0502020104020203" pitchFamily="34" charset="0"/>
                <a:cs typeface="Times New Roman" panose="02020603050405020304" pitchFamily="18" charset="0"/>
              </a:rPr>
              <a:t>, giulia di </a:t>
            </a:r>
            <a:r>
              <a:rPr lang="it-IT" sz="1400" i="1" dirty="0" err="1">
                <a:latin typeface="Gill Sans MT" panose="020B0502020104020203" pitchFamily="34" charset="0"/>
                <a:cs typeface="Times New Roman" panose="02020603050405020304" pitchFamily="18" charset="0"/>
              </a:rPr>
              <a:t>pietro</a:t>
            </a:r>
            <a:r>
              <a:rPr lang="it-IT" sz="1400" i="1" dirty="0">
                <a:latin typeface="Gill Sans MT" panose="020B0502020104020203" pitchFamily="34" charset="0"/>
                <a:cs typeface="Times New Roman" panose="02020603050405020304" pitchFamily="18" charset="0"/>
              </a:rPr>
              <a:t>, andrea esposito, </a:t>
            </a:r>
            <a:r>
              <a:rPr lang="it-IT" sz="1400" i="1" dirty="0" err="1">
                <a:latin typeface="Gill Sans MT" panose="020B0502020104020203" pitchFamily="34" charset="0"/>
                <a:cs typeface="Times New Roman" panose="02020603050405020304" pitchFamily="18" charset="0"/>
              </a:rPr>
              <a:t>alessandro</a:t>
            </a:r>
            <a:r>
              <a:rPr lang="it-IT" sz="1400" i="1" dirty="0">
                <a:latin typeface="Gill Sans MT" panose="020B0502020104020203" pitchFamily="34" charset="0"/>
                <a:cs typeface="Times New Roman" panose="02020603050405020304" pitchFamily="18" charset="0"/>
              </a:rPr>
              <a:t> gatta, chiara magrini, </a:t>
            </a:r>
            <a:r>
              <a:rPr lang="it-IT" sz="1400" i="1" dirty="0" err="1">
                <a:latin typeface="Gill Sans MT" panose="020B0502020104020203" pitchFamily="34" charset="0"/>
                <a:cs typeface="Times New Roman" panose="02020603050405020304" pitchFamily="18" charset="0"/>
              </a:rPr>
              <a:t>lorella</a:t>
            </a:r>
            <a:r>
              <a:rPr lang="it-IT" sz="1400" i="1" dirty="0">
                <a:latin typeface="Gill Sans MT" panose="020B0502020104020203" pitchFamily="34" charset="0"/>
                <a:cs typeface="Times New Roman" panose="02020603050405020304" pitchFamily="18" charset="0"/>
              </a:rPr>
              <a:t> mozzoni, serena </a:t>
            </a:r>
            <a:r>
              <a:rPr lang="it-IT" sz="1400" i="1" dirty="0" err="1">
                <a:latin typeface="Gill Sans MT" panose="020B0502020104020203" pitchFamily="34" charset="0"/>
                <a:cs typeface="Times New Roman" panose="02020603050405020304" pitchFamily="18" charset="0"/>
              </a:rPr>
              <a:t>parmeggiani</a:t>
            </a:r>
            <a:r>
              <a:rPr lang="it-IT" sz="1400" i="1" dirty="0">
                <a:latin typeface="Gill Sans MT" panose="020B0502020104020203" pitchFamily="34" charset="0"/>
                <a:cs typeface="Times New Roman" panose="02020603050405020304" pitchFamily="18" charset="0"/>
              </a:rPr>
              <a:t>, </a:t>
            </a:r>
            <a:r>
              <a:rPr lang="it-IT" sz="1400" i="1" dirty="0" err="1">
                <a:latin typeface="Gill Sans MT" panose="020B0502020104020203" pitchFamily="34" charset="0"/>
                <a:cs typeface="Times New Roman" panose="02020603050405020304" pitchFamily="18" charset="0"/>
              </a:rPr>
              <a:t>daniela</a:t>
            </a:r>
            <a:r>
              <a:rPr lang="it-IT" sz="1400" i="1" dirty="0">
                <a:latin typeface="Gill Sans MT" panose="020B0502020104020203" pitchFamily="34" charset="0"/>
                <a:cs typeface="Times New Roman" panose="02020603050405020304" pitchFamily="18" charset="0"/>
              </a:rPr>
              <a:t> </a:t>
            </a:r>
            <a:r>
              <a:rPr lang="it-IT" sz="1400" i="1" dirty="0" err="1">
                <a:latin typeface="Gill Sans MT" panose="020B0502020104020203" pitchFamily="34" charset="0"/>
                <a:cs typeface="Times New Roman" panose="02020603050405020304" pitchFamily="18" charset="0"/>
              </a:rPr>
              <a:t>taddei</a:t>
            </a:r>
            <a:endParaRPr lang="it-IT" sz="1400" i="1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</a:pPr>
            <a:br>
              <a:rPr lang="it-IT" sz="1400" dirty="0">
                <a:latin typeface="Gill Sans MT" panose="020B0502020104020203" pitchFamily="34" charset="0"/>
                <a:cs typeface="Times New Roman" panose="02020603050405020304" pitchFamily="18" charset="0"/>
              </a:rPr>
            </a:br>
            <a:r>
              <a:rPr sz="1100" i="1" dirty="0">
                <a:latin typeface="Gill Sans MT" panose="020B0502020104020203" pitchFamily="34" charset="0"/>
                <a:cs typeface="Times New Roman" panose="02020603050405020304" pitchFamily="18" charset="0"/>
              </a:rPr>
              <a:t>U.O. </a:t>
            </a:r>
            <a:r>
              <a:rPr sz="1100" i="1" dirty="0" err="1">
                <a:latin typeface="Gill Sans MT" panose="020B0502020104020203" pitchFamily="34" charset="0"/>
                <a:cs typeface="Times New Roman" panose="02020603050405020304" pitchFamily="18" charset="0"/>
              </a:rPr>
              <a:t>Anestesia</a:t>
            </a:r>
            <a:r>
              <a:rPr sz="1100" i="1" dirty="0">
                <a:latin typeface="Gill Sans MT" panose="020B0502020104020203" pitchFamily="34" charset="0"/>
                <a:cs typeface="Times New Roman" panose="02020603050405020304" pitchFamily="18" charset="0"/>
              </a:rPr>
              <a:t> e </a:t>
            </a:r>
            <a:r>
              <a:rPr sz="1100" i="1" dirty="0" err="1">
                <a:latin typeface="Gill Sans MT" panose="020B0502020104020203" pitchFamily="34" charset="0"/>
                <a:cs typeface="Times New Roman" panose="02020603050405020304" pitchFamily="18" charset="0"/>
              </a:rPr>
              <a:t>Rianimazione</a:t>
            </a:r>
            <a:r>
              <a:rPr sz="1100" i="1" dirty="0">
                <a:latin typeface="Gill Sans MT" panose="020B0502020104020203" pitchFamily="34" charset="0"/>
                <a:cs typeface="Times New Roman" panose="02020603050405020304" pitchFamily="18" charset="0"/>
              </a:rPr>
              <a:t>, Ospedale</a:t>
            </a:r>
            <a:r>
              <a:rPr lang="it-IT" sz="1100" i="1" dirty="0">
                <a:latin typeface="Gill Sans MT" panose="020B0502020104020203" pitchFamily="34" charset="0"/>
                <a:cs typeface="Times New Roman" panose="02020603050405020304" pitchFamily="18" charset="0"/>
              </a:rPr>
              <a:t> </a:t>
            </a:r>
            <a:r>
              <a:rPr sz="1100" i="1" dirty="0">
                <a:latin typeface="Gill Sans MT" panose="020B0502020104020203" pitchFamily="34" charset="0"/>
                <a:cs typeface="Times New Roman" panose="02020603050405020304" pitchFamily="18" charset="0"/>
              </a:rPr>
              <a:t>“Ceccarini”, Riccione (RN)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BA94A70E-E129-75C6-7479-B78BA499A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00" y="1008000"/>
            <a:ext cx="10058400" cy="752622"/>
          </a:xfrm>
        </p:spPr>
        <p:txBody>
          <a:bodyPr>
            <a:normAutofit fontScale="90000"/>
          </a:bodyPr>
          <a:lstStyle/>
          <a:p>
            <a:pPr algn="just"/>
            <a:r>
              <a:rPr lang="it-IT" sz="6000" dirty="0">
                <a:solidFill>
                  <a:schemeClr val="tx1"/>
                </a:solidFill>
                <a:latin typeface="Gill Sans MT" panose="020B0502020104020203" pitchFamily="34" charset="0"/>
              </a:rPr>
              <a:t>Obiettivo</a:t>
            </a:r>
            <a:endParaRPr lang="it-IT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2BC8CCE3-A8DE-8BE3-6214-2D6E749BB1DC}"/>
              </a:ext>
            </a:extLst>
          </p:cNvPr>
          <p:cNvSpPr/>
          <p:nvPr/>
        </p:nvSpPr>
        <p:spPr>
          <a:xfrm>
            <a:off x="1097280" y="1737360"/>
            <a:ext cx="9997439" cy="1144731"/>
          </a:xfrm>
          <a:prstGeom prst="round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t-IT" dirty="0">
                <a:latin typeface="Gill Sans MT" panose="020B0502020104020203" pitchFamily="34" charset="0"/>
              </a:rPr>
              <a:t>Valutare attraverso i </a:t>
            </a:r>
            <a:r>
              <a:rPr lang="it-IT" dirty="0" err="1">
                <a:latin typeface="Gill Sans MT" panose="020B0502020104020203" pitchFamily="34" charset="0"/>
              </a:rPr>
              <a:t>PROMs</a:t>
            </a:r>
            <a:r>
              <a:rPr lang="it-IT" dirty="0">
                <a:latin typeface="Gill Sans MT" panose="020B0502020104020203" pitchFamily="34" charset="0"/>
              </a:rPr>
              <a:t> (</a:t>
            </a:r>
            <a:r>
              <a:rPr lang="it-IT" dirty="0" err="1">
                <a:latin typeface="Gill Sans MT" panose="020B0502020104020203" pitchFamily="34" charset="0"/>
              </a:rPr>
              <a:t>Patient-Reported</a:t>
            </a:r>
            <a:r>
              <a:rPr lang="it-IT" dirty="0">
                <a:latin typeface="Gill Sans MT" panose="020B0502020104020203" pitchFamily="34" charset="0"/>
              </a:rPr>
              <a:t> </a:t>
            </a:r>
            <a:r>
              <a:rPr lang="it-IT" dirty="0" err="1">
                <a:latin typeface="Gill Sans MT" panose="020B0502020104020203" pitchFamily="34" charset="0"/>
              </a:rPr>
              <a:t>Outcome</a:t>
            </a:r>
            <a:r>
              <a:rPr lang="it-IT" dirty="0">
                <a:latin typeface="Gill Sans MT" panose="020B0502020104020203" pitchFamily="34" charset="0"/>
              </a:rPr>
              <a:t> </a:t>
            </a:r>
            <a:r>
              <a:rPr lang="it-IT" dirty="0" err="1">
                <a:latin typeface="Gill Sans MT" panose="020B0502020104020203" pitchFamily="34" charset="0"/>
              </a:rPr>
              <a:t>Measures</a:t>
            </a:r>
            <a:r>
              <a:rPr lang="it-IT" dirty="0">
                <a:latin typeface="Gill Sans MT" panose="020B0502020104020203" pitchFamily="34" charset="0"/>
              </a:rPr>
              <a:t>) il livello di gradimento peri-operatorio dei primi 100 pazienti sottoposti ad intervento di chirurgia bariatrica presso il nuovo Centro di Chirurgia Bariatrica dell’ospedale Ceccarini di Riccione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14A97B8C-4EFA-715C-3DBE-C50858161126}"/>
              </a:ext>
            </a:extLst>
          </p:cNvPr>
          <p:cNvSpPr/>
          <p:nvPr/>
        </p:nvSpPr>
        <p:spPr>
          <a:xfrm>
            <a:off x="1814732" y="3062347"/>
            <a:ext cx="9340947" cy="572366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t-IT" dirty="0">
                <a:latin typeface="Gill Sans MT" panose="020B0502020104020203" pitchFamily="34" charset="0"/>
              </a:rPr>
              <a:t>Valutare la qualità dell’assistenza peri-operatoria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13EF6713-3F8A-45C2-009A-16F4D1D8A862}"/>
              </a:ext>
            </a:extLst>
          </p:cNvPr>
          <p:cNvSpPr/>
          <p:nvPr/>
        </p:nvSpPr>
        <p:spPr>
          <a:xfrm>
            <a:off x="1814731" y="3792081"/>
            <a:ext cx="9340947" cy="572366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t-IT" dirty="0">
                <a:latin typeface="Gill Sans MT" panose="020B0502020104020203" pitchFamily="34" charset="0"/>
              </a:rPr>
              <a:t>Indagare il livello di comfort e sicurezza nel contesto ospedaliero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EA205B00-D89A-A0A4-74FE-41E3A2F4E7B0}"/>
              </a:ext>
            </a:extLst>
          </p:cNvPr>
          <p:cNvSpPr/>
          <p:nvPr/>
        </p:nvSpPr>
        <p:spPr>
          <a:xfrm>
            <a:off x="1814731" y="4546488"/>
            <a:ext cx="9340947" cy="572366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t-IT" dirty="0">
                <a:latin typeface="Gill Sans MT" panose="020B0502020104020203" pitchFamily="34" charset="0"/>
              </a:rPr>
              <a:t>Comprendere i benefici soggettivi dopo l’intervento bariatrico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28388C81-0791-2D04-6522-D0775A64FE05}"/>
              </a:ext>
            </a:extLst>
          </p:cNvPr>
          <p:cNvSpPr/>
          <p:nvPr/>
        </p:nvSpPr>
        <p:spPr>
          <a:xfrm>
            <a:off x="1814731" y="5300896"/>
            <a:ext cx="9340947" cy="572366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t-IT" dirty="0">
                <a:latin typeface="Gill Sans MT" panose="020B0502020104020203" pitchFamily="34" charset="0"/>
              </a:rPr>
              <a:t>Valutare i miglioramenti complessivi della qualità di vita (autonomia, benessere psicofisico, riduzione di farmaci o accessi medici)</a:t>
            </a:r>
          </a:p>
        </p:txBody>
      </p:sp>
      <p:pic>
        <p:nvPicPr>
          <p:cNvPr id="20" name="Elemento grafico 19" descr="Freccia, rotazione a sinistra">
            <a:extLst>
              <a:ext uri="{FF2B5EF4-FFF2-40B4-BE49-F238E27FC236}">
                <a16:creationId xmlns:a16="http://schemas.microsoft.com/office/drawing/2014/main" id="{1491E692-59BB-12D7-CD81-CE85BB711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210211" y="2914608"/>
            <a:ext cx="604520" cy="604520"/>
          </a:xfrm>
          <a:prstGeom prst="rect">
            <a:avLst/>
          </a:prstGeom>
        </p:spPr>
      </p:pic>
      <p:pic>
        <p:nvPicPr>
          <p:cNvPr id="21" name="Elemento grafico 20" descr="Freccia, rotazione a sinistra">
            <a:extLst>
              <a:ext uri="{FF2B5EF4-FFF2-40B4-BE49-F238E27FC236}">
                <a16:creationId xmlns:a16="http://schemas.microsoft.com/office/drawing/2014/main" id="{DAA7E786-F78E-C701-9AF3-E74F65E88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210211" y="3641468"/>
            <a:ext cx="604520" cy="604520"/>
          </a:xfrm>
          <a:prstGeom prst="rect">
            <a:avLst/>
          </a:prstGeom>
        </p:spPr>
      </p:pic>
      <p:pic>
        <p:nvPicPr>
          <p:cNvPr id="22" name="Elemento grafico 21" descr="Freccia, rotazione a sinistra">
            <a:extLst>
              <a:ext uri="{FF2B5EF4-FFF2-40B4-BE49-F238E27FC236}">
                <a16:creationId xmlns:a16="http://schemas.microsoft.com/office/drawing/2014/main" id="{5942B531-F84F-02F8-210C-67CD9B7D6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210211" y="4390656"/>
            <a:ext cx="604520" cy="604520"/>
          </a:xfrm>
          <a:prstGeom prst="rect">
            <a:avLst/>
          </a:prstGeom>
        </p:spPr>
      </p:pic>
      <p:pic>
        <p:nvPicPr>
          <p:cNvPr id="23" name="Elemento grafico 22" descr="Freccia, rotazione a sinistra">
            <a:extLst>
              <a:ext uri="{FF2B5EF4-FFF2-40B4-BE49-F238E27FC236}">
                <a16:creationId xmlns:a16="http://schemas.microsoft.com/office/drawing/2014/main" id="{D62CB057-5C50-53F3-1F59-F4705C853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210211" y="5118854"/>
            <a:ext cx="604520" cy="60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43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D5F44D-93A8-0796-904D-DCE5162AE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00" y="1008000"/>
            <a:ext cx="10058400" cy="779734"/>
          </a:xfrm>
        </p:spPr>
        <p:txBody>
          <a:bodyPr>
            <a:normAutofit fontScale="90000"/>
          </a:bodyPr>
          <a:lstStyle/>
          <a:p>
            <a:r>
              <a:rPr lang="it-IT" sz="6000" dirty="0">
                <a:solidFill>
                  <a:schemeClr val="tx1"/>
                </a:solidFill>
                <a:latin typeface="Gill Sans MT" panose="020B0502020104020203" pitchFamily="34" charset="0"/>
              </a:rPr>
              <a:t>Metodi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8E53D11-E1E4-1130-989B-6A3F81B2D11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102" y="2529299"/>
            <a:ext cx="3507077" cy="23380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Callout: freccia in giù 9">
            <a:extLst>
              <a:ext uri="{FF2B5EF4-FFF2-40B4-BE49-F238E27FC236}">
                <a16:creationId xmlns:a16="http://schemas.microsoft.com/office/drawing/2014/main" id="{93A419C6-7218-01A4-56B0-0E01B2718F99}"/>
              </a:ext>
            </a:extLst>
          </p:cNvPr>
          <p:cNvSpPr/>
          <p:nvPr/>
        </p:nvSpPr>
        <p:spPr>
          <a:xfrm>
            <a:off x="3076073" y="1768642"/>
            <a:ext cx="6039853" cy="634999"/>
          </a:xfrm>
          <a:prstGeom prst="downArrowCallout">
            <a:avLst/>
          </a:prstGeom>
          <a:noFill/>
          <a:ln w="38100">
            <a:solidFill>
              <a:srgbClr val="A2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tx1"/>
                </a:solidFill>
                <a:latin typeface="Gill Sans MT" panose="020B0502020104020203" pitchFamily="34" charset="0"/>
              </a:rPr>
              <a:t>STUDIO RETROSPETTIVO OSSERVAZIONALE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0840118B-EF8E-6174-C1F9-3ABB2C917BE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390" y="2529299"/>
            <a:ext cx="3780000" cy="23334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23" name="Diagramma 22">
            <a:extLst>
              <a:ext uri="{FF2B5EF4-FFF2-40B4-BE49-F238E27FC236}">
                <a16:creationId xmlns:a16="http://schemas.microsoft.com/office/drawing/2014/main" id="{C22FBB4D-F06D-9ED8-96FF-69EDF345AD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2974120"/>
              </p:ext>
            </p:extLst>
          </p:nvPr>
        </p:nvGraphicFramePr>
        <p:xfrm>
          <a:off x="1216547" y="5104752"/>
          <a:ext cx="10058399" cy="760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6" name="Segnaposto contenuto 34" descr="Freccia leggermente curva">
            <a:extLst>
              <a:ext uri="{FF2B5EF4-FFF2-40B4-BE49-F238E27FC236}">
                <a16:creationId xmlns:a16="http://schemas.microsoft.com/office/drawing/2014/main" id="{CA3DE269-1FB0-6D6C-8C64-E73E9909F4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5467704" y="2529300"/>
            <a:ext cx="1556084" cy="1052746"/>
          </a:xfrm>
          <a:prstGeom prst="rect">
            <a:avLst/>
          </a:prstGeom>
        </p:spPr>
      </p:pic>
      <p:pic>
        <p:nvPicPr>
          <p:cNvPr id="39" name="Segnaposto contenuto 34" descr="Freccia leggermente curva">
            <a:extLst>
              <a:ext uri="{FF2B5EF4-FFF2-40B4-BE49-F238E27FC236}">
                <a16:creationId xmlns:a16="http://schemas.microsoft.com/office/drawing/2014/main" id="{CD3A9E55-C7B1-3949-BF3D-DDA0892451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67704" y="3663251"/>
            <a:ext cx="1556084" cy="105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78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Segnaposto contenuto 14">
            <a:extLst>
              <a:ext uri="{FF2B5EF4-FFF2-40B4-BE49-F238E27FC236}">
                <a16:creationId xmlns:a16="http://schemas.microsoft.com/office/drawing/2014/main" id="{95191024-1C03-84A3-51E3-05B856C0A5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1132394"/>
              </p:ext>
            </p:extLst>
          </p:nvPr>
        </p:nvGraphicFramePr>
        <p:xfrm>
          <a:off x="1066800" y="2019207"/>
          <a:ext cx="9588239" cy="3297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7930B8A-4DFA-1163-795E-75F7AAD3A2E5}"/>
              </a:ext>
            </a:extLst>
          </p:cNvPr>
          <p:cNvSpPr txBox="1"/>
          <p:nvPr/>
        </p:nvSpPr>
        <p:spPr>
          <a:xfrm>
            <a:off x="3508488" y="4664335"/>
            <a:ext cx="5175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/>
              <a:t>Questionario descrittivo di 14 domande</a:t>
            </a:r>
          </a:p>
        </p:txBody>
      </p:sp>
      <p:sp>
        <p:nvSpPr>
          <p:cNvPr id="25" name="Titolo 1">
            <a:extLst>
              <a:ext uri="{FF2B5EF4-FFF2-40B4-BE49-F238E27FC236}">
                <a16:creationId xmlns:a16="http://schemas.microsoft.com/office/drawing/2014/main" id="{2049459D-4248-CD97-7607-50AFC3FB8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00" y="1008000"/>
            <a:ext cx="10058400" cy="779734"/>
          </a:xfrm>
        </p:spPr>
        <p:txBody>
          <a:bodyPr>
            <a:normAutofit fontScale="90000"/>
          </a:bodyPr>
          <a:lstStyle/>
          <a:p>
            <a:r>
              <a:rPr lang="it-IT" sz="6000" dirty="0">
                <a:solidFill>
                  <a:schemeClr val="tx1"/>
                </a:solidFill>
                <a:latin typeface="Gill Sans MT" panose="020B0502020104020203" pitchFamily="34" charset="0"/>
              </a:rPr>
              <a:t>Metodi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311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347BFC70-F7F1-329C-D528-3547C19E1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00" y="1008000"/>
            <a:ext cx="10058400" cy="779734"/>
          </a:xfrm>
        </p:spPr>
        <p:txBody>
          <a:bodyPr>
            <a:normAutofit fontScale="90000"/>
          </a:bodyPr>
          <a:lstStyle/>
          <a:p>
            <a:r>
              <a:rPr lang="it-IT" sz="6000" dirty="0">
                <a:solidFill>
                  <a:schemeClr val="tx1"/>
                </a:solidFill>
                <a:latin typeface="Gill Sans MT" panose="020B0502020104020203" pitchFamily="34" charset="0"/>
              </a:rPr>
              <a:t>Metodi</a:t>
            </a:r>
            <a:endParaRPr lang="it-IT" dirty="0">
              <a:solidFill>
                <a:schemeClr val="tx1"/>
              </a:solidFill>
            </a:endParaRPr>
          </a:p>
        </p:txBody>
      </p:sp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48E0E586-B17E-6C9F-8C77-5B96340D05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3776829"/>
              </p:ext>
            </p:extLst>
          </p:nvPr>
        </p:nvGraphicFramePr>
        <p:xfrm>
          <a:off x="0" y="2100026"/>
          <a:ext cx="5474268" cy="3749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AE26436-3A30-197D-BF1B-09DB2318EBB4}"/>
              </a:ext>
            </a:extLst>
          </p:cNvPr>
          <p:cNvSpPr txBox="1"/>
          <p:nvPr/>
        </p:nvSpPr>
        <p:spPr>
          <a:xfrm>
            <a:off x="4379850" y="2536448"/>
            <a:ext cx="746114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200" dirty="0">
                <a:latin typeface="Gill Sans MT" panose="020B0502020104020203" pitchFamily="34" charset="0"/>
              </a:rPr>
              <a:t>74 pz hanno fornito risposte complete</a:t>
            </a:r>
          </a:p>
          <a:p>
            <a:r>
              <a:rPr lang="it-IT" sz="2200" dirty="0">
                <a:latin typeface="Gill Sans MT" panose="020B0502020104020203" pitchFamily="34" charset="0"/>
                <a:sym typeface="Wingdings" panose="05000000000000000000" pitchFamily="2" charset="2"/>
              </a:rPr>
              <a:t>  </a:t>
            </a:r>
            <a:r>
              <a:rPr lang="it-IT" sz="2200" dirty="0">
                <a:latin typeface="Gill Sans MT" panose="020B0502020104020203" pitchFamily="34" charset="0"/>
              </a:rPr>
              <a:t>26 pz hanno fornito risposte incomplete o con dati mancanti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2200" dirty="0">
              <a:latin typeface="Gill Sans MT" panose="020B05020201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200" dirty="0">
                <a:latin typeface="Gill Sans MT" panose="020B0502020104020203" pitchFamily="34" charset="0"/>
              </a:rPr>
              <a:t>Età media: 51,2 aa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200" dirty="0">
                <a:latin typeface="Gill Sans MT" panose="020B0502020104020203" pitchFamily="34" charset="0"/>
              </a:rPr>
              <a:t>BMI medio: 42,3 Kg/</a:t>
            </a:r>
            <a:r>
              <a:rPr lang="it-IT" sz="2000" dirty="0">
                <a:latin typeface="Gill Sans MT" panose="020B0502020104020203" pitchFamily="34" charset="0"/>
              </a:rPr>
              <a:t>m</a:t>
            </a:r>
            <a:r>
              <a:rPr lang="it-IT" sz="2000" baseline="30000" dirty="0">
                <a:latin typeface="Gill Sans MT" panose="020B0502020104020203" pitchFamily="34" charset="0"/>
              </a:rPr>
              <a:t>2</a:t>
            </a:r>
            <a:endParaRPr lang="it-IT" sz="2200" dirty="0">
              <a:latin typeface="Gill Sans MT" panose="020B0502020104020203" pitchFamily="34" charset="0"/>
            </a:endParaRP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C2A9F8E4-0F4B-D450-FD83-D52A7086CAD9}"/>
              </a:ext>
            </a:extLst>
          </p:cNvPr>
          <p:cNvSpPr/>
          <p:nvPr/>
        </p:nvSpPr>
        <p:spPr>
          <a:xfrm>
            <a:off x="2279934" y="3348000"/>
            <a:ext cx="914400" cy="9144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1965410-1105-659F-E5A8-FBDFC0353238}"/>
              </a:ext>
            </a:extLst>
          </p:cNvPr>
          <p:cNvSpPr txBox="1"/>
          <p:nvPr/>
        </p:nvSpPr>
        <p:spPr>
          <a:xfrm>
            <a:off x="2305765" y="3512812"/>
            <a:ext cx="862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latin typeface="Gill Sans MT" panose="020B0502020104020203" pitchFamily="34" charset="0"/>
              </a:rPr>
              <a:t>100</a:t>
            </a:r>
            <a:endParaRPr lang="it-IT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329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Grafico 22">
            <a:extLst>
              <a:ext uri="{FF2B5EF4-FFF2-40B4-BE49-F238E27FC236}">
                <a16:creationId xmlns:a16="http://schemas.microsoft.com/office/drawing/2014/main" id="{ED390F45-F032-A56C-B979-DDF03B5C72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7156452"/>
              </p:ext>
            </p:extLst>
          </p:nvPr>
        </p:nvGraphicFramePr>
        <p:xfrm>
          <a:off x="1008000" y="1514902"/>
          <a:ext cx="6402734" cy="4623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9716B30A-11D3-F99A-8CB8-65EED004E05E}"/>
              </a:ext>
            </a:extLst>
          </p:cNvPr>
          <p:cNvSpPr txBox="1"/>
          <p:nvPr/>
        </p:nvSpPr>
        <p:spPr>
          <a:xfrm>
            <a:off x="7547212" y="1933792"/>
            <a:ext cx="35191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Gill Sans MT" panose="020B0502020104020203" pitchFamily="34" charset="0"/>
              </a:rPr>
              <a:t>Sesso</a:t>
            </a:r>
            <a:r>
              <a:rPr lang="it-IT" sz="2000" dirty="0">
                <a:latin typeface="Gill Sans MT" panose="020B0502020104020203" pitchFamily="34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Gill Sans MT" panose="020B0502020104020203" pitchFamily="34" charset="0"/>
              </a:rPr>
              <a:t>83,8% Donne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Gill Sans MT" panose="020B0502020104020203" pitchFamily="34" charset="0"/>
              </a:rPr>
              <a:t>16,2% Uomini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>
              <a:latin typeface="Gill Sans MT" panose="020B0502020104020203" pitchFamily="34" charset="0"/>
            </a:endParaRPr>
          </a:p>
          <a:p>
            <a:r>
              <a:rPr lang="it-IT" sz="2000" b="1" dirty="0">
                <a:latin typeface="Gill Sans MT" panose="020B0502020104020203" pitchFamily="34" charset="0"/>
              </a:rPr>
              <a:t>Comorbidità</a:t>
            </a:r>
            <a:r>
              <a:rPr lang="it-IT" sz="2000" dirty="0">
                <a:latin typeface="Gill Sans MT" panose="020B0502020104020203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Gill Sans MT" panose="020B0502020104020203" pitchFamily="34" charset="0"/>
              </a:rPr>
              <a:t>2,7% Nessuna comorbidità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Gill Sans MT" panose="020B0502020104020203" pitchFamily="34" charset="0"/>
              </a:rPr>
              <a:t>64,86% 1-2 comorbidità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Gill Sans MT" panose="020B0502020104020203" pitchFamily="34" charset="0"/>
              </a:rPr>
              <a:t>32,4% </a:t>
            </a:r>
            <a:r>
              <a:rPr lang="it-IT" sz="2000" u="sng" dirty="0">
                <a:latin typeface="Gill Sans MT" panose="020B0502020104020203" pitchFamily="34" charset="0"/>
              </a:rPr>
              <a:t>&gt;</a:t>
            </a:r>
            <a:r>
              <a:rPr lang="it-IT" sz="2000" dirty="0">
                <a:latin typeface="Gill Sans MT" panose="020B0502020104020203" pitchFamily="34" charset="0"/>
              </a:rPr>
              <a:t>3 comorbidità</a:t>
            </a:r>
          </a:p>
          <a:p>
            <a:endParaRPr lang="it-IT" sz="2000" dirty="0">
              <a:latin typeface="Gill Sans MT" panose="020B0502020104020203" pitchFamily="34" charset="0"/>
            </a:endParaRPr>
          </a:p>
          <a:p>
            <a:r>
              <a:rPr lang="it-IT" sz="2000" b="1" dirty="0">
                <a:latin typeface="Gill Sans MT" panose="020B0502020104020203" pitchFamily="34" charset="0"/>
              </a:rPr>
              <a:t>Intervento chirurgico</a:t>
            </a:r>
            <a:r>
              <a:rPr lang="it-IT" sz="2000" dirty="0">
                <a:latin typeface="Gill Sans MT" panose="020B0502020104020203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Gill Sans MT" panose="020B0502020104020203" pitchFamily="34" charset="0"/>
              </a:rPr>
              <a:t>81,1% Bypass gastrico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Gill Sans MT" panose="020B0502020104020203" pitchFamily="34" charset="0"/>
              </a:rPr>
              <a:t>18,9% Sleeve </a:t>
            </a:r>
            <a:r>
              <a:rPr lang="it-IT" sz="2000" dirty="0" err="1">
                <a:latin typeface="Gill Sans MT" panose="020B0502020104020203" pitchFamily="34" charset="0"/>
              </a:rPr>
              <a:t>gastrectomy</a:t>
            </a:r>
            <a:endParaRPr lang="it-IT" sz="2000" dirty="0">
              <a:latin typeface="Gill Sans MT" panose="020B0502020104020203" pitchFamily="34" charset="0"/>
            </a:endParaRPr>
          </a:p>
        </p:txBody>
      </p:sp>
      <p:sp>
        <p:nvSpPr>
          <p:cNvPr id="29" name="Titolo 1">
            <a:extLst>
              <a:ext uri="{FF2B5EF4-FFF2-40B4-BE49-F238E27FC236}">
                <a16:creationId xmlns:a16="http://schemas.microsoft.com/office/drawing/2014/main" id="{3B107B3F-0000-EBDE-68C5-0AF308DA4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00" y="1008000"/>
            <a:ext cx="10058400" cy="779734"/>
          </a:xfrm>
        </p:spPr>
        <p:txBody>
          <a:bodyPr>
            <a:normAutofit fontScale="90000"/>
          </a:bodyPr>
          <a:lstStyle/>
          <a:p>
            <a:r>
              <a:rPr lang="it-IT" sz="6000" dirty="0">
                <a:solidFill>
                  <a:schemeClr val="tx1"/>
                </a:solidFill>
                <a:latin typeface="Gill Sans MT" panose="020B0502020104020203" pitchFamily="34" charset="0"/>
              </a:rPr>
              <a:t>Metodi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66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16611B5-077F-4609-0B2E-D3B014A4CD71}"/>
              </a:ext>
            </a:extLst>
          </p:cNvPr>
          <p:cNvSpPr txBox="1"/>
          <p:nvPr/>
        </p:nvSpPr>
        <p:spPr>
          <a:xfrm>
            <a:off x="2631983" y="1881485"/>
            <a:ext cx="453105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latin typeface="Gill Sans MT" panose="020B0502020104020203" pitchFamily="34" charset="0"/>
              </a:rPr>
              <a:t>… a 6 mesi di distanza dall’intervento…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000" dirty="0">
                <a:latin typeface="Gill Sans MT" panose="020B0502020104020203" pitchFamily="34" charset="0"/>
                <a:sym typeface="Wingdings" panose="05000000000000000000" pitchFamily="2" charset="2"/>
              </a:rPr>
              <a:t>Riduzione media del BMI di 9.7 punti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000" dirty="0">
                <a:latin typeface="Gill Sans MT" panose="020B0502020104020203" pitchFamily="34" charset="0"/>
                <a:sym typeface="Wingdings" panose="05000000000000000000" pitchFamily="2" charset="2"/>
              </a:rPr>
              <a:t>Riduzione significativa delle comorbidità, senza differenze tra i tipi di chirurgia </a:t>
            </a:r>
          </a:p>
        </p:txBody>
      </p:sp>
      <p:pic>
        <p:nvPicPr>
          <p:cNvPr id="11" name="Elemento grafico 10" descr="Tendenza al ribasso">
            <a:extLst>
              <a:ext uri="{FF2B5EF4-FFF2-40B4-BE49-F238E27FC236}">
                <a16:creationId xmlns:a16="http://schemas.microsoft.com/office/drawing/2014/main" id="{6C65F3CD-B300-B89A-7622-A93947BF2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1667" y="1679243"/>
            <a:ext cx="2035701" cy="2035701"/>
          </a:xfrm>
          <a:prstGeom prst="rect">
            <a:avLst/>
          </a:prstGeom>
        </p:spPr>
      </p:pic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00C29EB7-F74C-D61A-DE82-4AA702DE8E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7390629"/>
              </p:ext>
            </p:extLst>
          </p:nvPr>
        </p:nvGraphicFramePr>
        <p:xfrm>
          <a:off x="6987654" y="2069432"/>
          <a:ext cx="5225696" cy="4027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itolo 1">
            <a:extLst>
              <a:ext uri="{FF2B5EF4-FFF2-40B4-BE49-F238E27FC236}">
                <a16:creationId xmlns:a16="http://schemas.microsoft.com/office/drawing/2014/main" id="{AC066605-97DB-427E-738B-986D0DFDD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00" y="1008000"/>
            <a:ext cx="10058400" cy="779734"/>
          </a:xfrm>
        </p:spPr>
        <p:txBody>
          <a:bodyPr>
            <a:normAutofit fontScale="90000"/>
          </a:bodyPr>
          <a:lstStyle/>
          <a:p>
            <a:r>
              <a:rPr lang="it-IT" sz="6000" dirty="0">
                <a:solidFill>
                  <a:schemeClr val="tx1"/>
                </a:solidFill>
                <a:latin typeface="Gill Sans MT" panose="020B0502020104020203" pitchFamily="34" charset="0"/>
              </a:rPr>
              <a:t>Risultati</a:t>
            </a:r>
            <a:endParaRPr lang="it-IT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4" name="Fumetto: rettangolo con angoli arrotondati 13">
            <a:extLst>
              <a:ext uri="{FF2B5EF4-FFF2-40B4-BE49-F238E27FC236}">
                <a16:creationId xmlns:a16="http://schemas.microsoft.com/office/drawing/2014/main" id="{CE14C850-2FB3-BDE2-BDD0-D708CEE06BCC}"/>
              </a:ext>
            </a:extLst>
          </p:cNvPr>
          <p:cNvSpPr/>
          <p:nvPr/>
        </p:nvSpPr>
        <p:spPr>
          <a:xfrm>
            <a:off x="4371365" y="3674574"/>
            <a:ext cx="2307648" cy="1200329"/>
          </a:xfrm>
          <a:prstGeom prst="wedgeRoundRectCallout">
            <a:avLst>
              <a:gd name="adj1" fmla="val 63533"/>
              <a:gd name="adj2" fmla="val 84901"/>
              <a:gd name="adj3" fmla="val 16667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6ACE75D-969F-EDA6-E8A1-1802B89F07A3}"/>
              </a:ext>
            </a:extLst>
          </p:cNvPr>
          <p:cNvSpPr txBox="1"/>
          <p:nvPr/>
        </p:nvSpPr>
        <p:spPr>
          <a:xfrm>
            <a:off x="4371365" y="3818007"/>
            <a:ext cx="23593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 err="1">
                <a:latin typeface="Gill Sans MT" panose="020B0502020104020203" pitchFamily="34" charset="0"/>
              </a:rPr>
              <a:t>Media_gen</a:t>
            </a:r>
            <a:r>
              <a:rPr lang="it-IT" dirty="0">
                <a:latin typeface="Gill Sans MT" panose="020B0502020104020203" pitchFamily="34" charset="0"/>
              </a:rPr>
              <a:t>: </a:t>
            </a:r>
            <a:r>
              <a:rPr lang="it-IT" b="1" dirty="0">
                <a:latin typeface="Gill Sans MT" panose="020B0502020104020203" pitchFamily="34" charset="0"/>
              </a:rPr>
              <a:t>4,56</a:t>
            </a:r>
            <a:r>
              <a:rPr lang="it-IT" dirty="0">
                <a:latin typeface="Gill Sans MT" panose="020B0502020104020203" pitchFamily="34" charset="0"/>
              </a:rPr>
              <a:t>/5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 err="1">
                <a:latin typeface="Gill Sans MT" panose="020B0502020104020203" pitchFamily="34" charset="0"/>
              </a:rPr>
              <a:t>Media_anest</a:t>
            </a:r>
            <a:r>
              <a:rPr lang="it-IT" dirty="0">
                <a:latin typeface="Gill Sans MT" panose="020B0502020104020203" pitchFamily="34" charset="0"/>
              </a:rPr>
              <a:t>: </a:t>
            </a:r>
            <a:r>
              <a:rPr lang="it-IT" b="1" dirty="0">
                <a:latin typeface="Gill Sans MT" panose="020B0502020104020203" pitchFamily="34" charset="0"/>
              </a:rPr>
              <a:t>4,68</a:t>
            </a:r>
            <a:r>
              <a:rPr lang="it-IT" dirty="0">
                <a:latin typeface="Gill Sans MT" panose="020B0502020104020203" pitchFamily="34" charset="0"/>
              </a:rPr>
              <a:t>/5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 err="1">
                <a:latin typeface="Gill Sans MT" panose="020B0502020104020203" pitchFamily="34" charset="0"/>
              </a:rPr>
              <a:t>Media_QoL</a:t>
            </a:r>
            <a:r>
              <a:rPr lang="it-IT" dirty="0">
                <a:latin typeface="Gill Sans MT" panose="020B0502020104020203" pitchFamily="34" charset="0"/>
              </a:rPr>
              <a:t>: </a:t>
            </a:r>
            <a:r>
              <a:rPr lang="it-IT" b="1" dirty="0">
                <a:latin typeface="Gill Sans MT" panose="020B0502020104020203" pitchFamily="34" charset="0"/>
              </a:rPr>
              <a:t>4,42</a:t>
            </a:r>
            <a:r>
              <a:rPr lang="it-IT" dirty="0">
                <a:latin typeface="Gill Sans MT" panose="020B0502020104020203" pitchFamily="34" charset="0"/>
              </a:rPr>
              <a:t>/5</a:t>
            </a:r>
          </a:p>
          <a:p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F85D50C-10B4-E852-9D35-3643B2CA8ABF}"/>
              </a:ext>
            </a:extLst>
          </p:cNvPr>
          <p:cNvSpPr txBox="1"/>
          <p:nvPr/>
        </p:nvSpPr>
        <p:spPr>
          <a:xfrm>
            <a:off x="1133686" y="4668581"/>
            <a:ext cx="2732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i="1" dirty="0">
                <a:latin typeface="Gill Sans MT" panose="020B0502020104020203" pitchFamily="34" charset="0"/>
              </a:rPr>
              <a:t>Overall benefit: 78/100</a:t>
            </a:r>
          </a:p>
        </p:txBody>
      </p:sp>
      <p:pic>
        <p:nvPicPr>
          <p:cNvPr id="5" name="Elemento grafico 4" descr="Freccia, curva oraria">
            <a:extLst>
              <a:ext uri="{FF2B5EF4-FFF2-40B4-BE49-F238E27FC236}">
                <a16:creationId xmlns:a16="http://schemas.microsoft.com/office/drawing/2014/main" id="{D88F815D-46A1-4795-BD7B-EFBC091FD5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495601" flipV="1">
            <a:off x="3434536" y="3596192"/>
            <a:ext cx="914400" cy="914400"/>
          </a:xfrm>
          <a:prstGeom prst="rect">
            <a:avLst/>
          </a:prstGeom>
        </p:spPr>
      </p:pic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1A13DB1B-2EDE-D005-9171-89B36BF6FC60}"/>
              </a:ext>
            </a:extLst>
          </p:cNvPr>
          <p:cNvSpPr/>
          <p:nvPr/>
        </p:nvSpPr>
        <p:spPr>
          <a:xfrm>
            <a:off x="1051707" y="4486993"/>
            <a:ext cx="2814202" cy="77581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2243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2C8B2A44-D9AE-C14E-A8C4-11E167187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00" y="1008000"/>
            <a:ext cx="10058400" cy="779734"/>
          </a:xfrm>
        </p:spPr>
        <p:txBody>
          <a:bodyPr>
            <a:normAutofit fontScale="90000"/>
          </a:bodyPr>
          <a:lstStyle/>
          <a:p>
            <a:r>
              <a:rPr lang="it-IT" sz="6000" dirty="0">
                <a:solidFill>
                  <a:schemeClr val="tx1"/>
                </a:solidFill>
                <a:latin typeface="Gill Sans MT" panose="020B0502020104020203" pitchFamily="34" charset="0"/>
              </a:rPr>
              <a:t>Conclusioni</a:t>
            </a:r>
            <a:endParaRPr lang="it-IT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723920D-C09B-FCD2-2E5F-0EE1B849BC8C}"/>
              </a:ext>
            </a:extLst>
          </p:cNvPr>
          <p:cNvSpPr txBox="1"/>
          <p:nvPr/>
        </p:nvSpPr>
        <p:spPr>
          <a:xfrm>
            <a:off x="1138989" y="1787734"/>
            <a:ext cx="103952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2000" dirty="0" err="1">
                <a:latin typeface="Gill Sans MT" panose="020B0502020104020203" pitchFamily="34" charset="0"/>
              </a:rPr>
              <a:t>PROMs</a:t>
            </a:r>
            <a:r>
              <a:rPr lang="it-IT" sz="2000" dirty="0">
                <a:latin typeface="Gill Sans MT" panose="020B0502020104020203" pitchFamily="34" charset="0"/>
              </a:rPr>
              <a:t> come strumento per migliorare la gestione peri-operatoria del pz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2000" dirty="0">
                <a:latin typeface="Gill Sans MT" panose="020B0502020104020203" pitchFamily="34" charset="0"/>
              </a:rPr>
              <a:t>I protocolli ERABS (</a:t>
            </a:r>
            <a:r>
              <a:rPr lang="it-IT" sz="2000" dirty="0" err="1">
                <a:latin typeface="Gill Sans MT" panose="020B0502020104020203" pitchFamily="34" charset="0"/>
              </a:rPr>
              <a:t>Enhanced</a:t>
            </a:r>
            <a:r>
              <a:rPr lang="it-IT" sz="2000" dirty="0">
                <a:latin typeface="Gill Sans MT" panose="020B0502020104020203" pitchFamily="34" charset="0"/>
              </a:rPr>
              <a:t> Recovery After </a:t>
            </a:r>
            <a:r>
              <a:rPr lang="it-IT" sz="2000" dirty="0" err="1">
                <a:latin typeface="Gill Sans MT" panose="020B0502020104020203" pitchFamily="34" charset="0"/>
              </a:rPr>
              <a:t>Bariatric</a:t>
            </a:r>
            <a:r>
              <a:rPr lang="it-IT" sz="2000" dirty="0">
                <a:latin typeface="Gill Sans MT" panose="020B0502020104020203" pitchFamily="34" charset="0"/>
              </a:rPr>
              <a:t> Surgery) si sono confermati efficaci come strategia per ottimizzare il recupero, ridurre le complicanze e limitare lo stress psico-fisico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2000" dirty="0"/>
              <a:t>Questionario utile come base per sviluppare strumenti validati futuri</a:t>
            </a:r>
            <a:endParaRPr lang="it-IT" sz="2000" dirty="0">
              <a:latin typeface="Gill Sans MT" panose="020B0502020104020203" pitchFamily="34" charset="0"/>
            </a:endParaRPr>
          </a:p>
          <a:p>
            <a:pPr algn="just"/>
            <a:endParaRPr lang="it-IT" sz="2000" dirty="0">
              <a:latin typeface="Gill Sans MT" panose="020B050202010402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û"/>
            </a:pPr>
            <a:r>
              <a:rPr lang="it-IT" sz="2000" dirty="0">
                <a:latin typeface="Gill Sans MT" panose="020B0502020104020203" pitchFamily="34" charset="0"/>
                <a:sym typeface="Wingdings" panose="05000000000000000000" pitchFamily="2" charset="2"/>
              </a:rPr>
              <a:t>Campione numericamente ridotto e squilibrato</a:t>
            </a:r>
          </a:p>
          <a:p>
            <a:pPr marL="285750" indent="-285750" algn="just">
              <a:buFont typeface="Wingdings" panose="05000000000000000000" pitchFamily="2" charset="2"/>
              <a:buChar char="û"/>
            </a:pPr>
            <a:r>
              <a:rPr lang="it-IT" sz="2000" dirty="0">
                <a:latin typeface="Gill Sans MT" panose="020B0502020104020203" pitchFamily="34" charset="0"/>
                <a:sym typeface="Wingdings" panose="05000000000000000000" pitchFamily="2" charset="2"/>
              </a:rPr>
              <a:t>Questionario non validato scientificamente</a:t>
            </a:r>
          </a:p>
          <a:p>
            <a:pPr marL="285750" indent="-285750" algn="just">
              <a:buFont typeface="Wingdings" panose="05000000000000000000" pitchFamily="2" charset="2"/>
              <a:buChar char="û"/>
            </a:pPr>
            <a:r>
              <a:rPr lang="it-IT" sz="2000" dirty="0">
                <a:latin typeface="Gill Sans MT" panose="020B0502020104020203" pitchFamily="34" charset="0"/>
                <a:sym typeface="Wingdings" panose="05000000000000000000" pitchFamily="2" charset="2"/>
              </a:rPr>
              <a:t>Possibile «effetto ceiling» (o «effetto tetto») per risposte concentrate su punteggi massimi</a:t>
            </a:r>
          </a:p>
          <a:p>
            <a:pPr marL="285750" indent="-285750" algn="just">
              <a:buFont typeface="Wingdings" panose="05000000000000000000" pitchFamily="2" charset="2"/>
              <a:buChar char="û"/>
            </a:pPr>
            <a:r>
              <a:rPr lang="it-IT" sz="2000" dirty="0">
                <a:latin typeface="Gill Sans MT" panose="020B0502020104020203" pitchFamily="34" charset="0"/>
                <a:sym typeface="Wingdings" panose="05000000000000000000" pitchFamily="2" charset="2"/>
              </a:rPr>
              <a:t>Breve follow up</a:t>
            </a:r>
          </a:p>
          <a:p>
            <a:pPr marL="285750" indent="-285750" algn="just">
              <a:buFont typeface="Wingdings" panose="05000000000000000000" pitchFamily="2" charset="2"/>
              <a:buChar char="û"/>
            </a:pPr>
            <a:endParaRPr lang="it-IT" sz="2000" dirty="0">
              <a:latin typeface="Gill Sans MT" panose="020B0502020104020203" pitchFamily="34" charset="0"/>
              <a:sym typeface="Wingdings" panose="05000000000000000000" pitchFamily="2" charset="2"/>
            </a:endParaRPr>
          </a:p>
          <a:p>
            <a:pPr algn="just"/>
            <a:r>
              <a:rPr lang="it-IT" sz="2000" b="1" dirty="0">
                <a:latin typeface="Gill Sans MT" panose="020B0502020104020203" pitchFamily="34" charset="0"/>
                <a:sym typeface="Wingdings" panose="05000000000000000000" pitchFamily="2" charset="2"/>
              </a:rPr>
              <a:t>Lo studio dimostra che anche un semplice strumento di rilevazione può migliorare la qualità dell’assistenza in un contesto centrato sul paziente!</a:t>
            </a:r>
          </a:p>
        </p:txBody>
      </p:sp>
    </p:spTree>
    <p:extLst>
      <p:ext uri="{BB962C8B-B14F-4D97-AF65-F5344CB8AC3E}">
        <p14:creationId xmlns:p14="http://schemas.microsoft.com/office/powerpoint/2010/main" val="2336650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99421" y="2983830"/>
            <a:ext cx="2642937" cy="890340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tx1"/>
                </a:solidFill>
                <a:latin typeface="Gill Sans MT" panose="020B0502020104020203" pitchFamily="34" charset="0"/>
              </a:rPr>
              <a:t>Grazie! 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4065</TotalTime>
  <Words>387</Words>
  <Application>Microsoft Office PowerPoint</Application>
  <PresentationFormat>Widescreen</PresentationFormat>
  <Paragraphs>63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Gill Sans MT</vt:lpstr>
      <vt:lpstr>Wingdings</vt:lpstr>
      <vt:lpstr>RetrospectVTI</vt:lpstr>
      <vt:lpstr>Oltre l’intervento: valutazione del percorso perioperatorio nei primi 100 pazienti del Centro di Chirurgia Bariatrica di Riccione</vt:lpstr>
      <vt:lpstr>Obiettivo</vt:lpstr>
      <vt:lpstr>Metodi</vt:lpstr>
      <vt:lpstr>Metodi</vt:lpstr>
      <vt:lpstr>Metodi</vt:lpstr>
      <vt:lpstr>Metodi</vt:lpstr>
      <vt:lpstr>Risultati</vt:lpstr>
      <vt:lpstr>Conclusioni</vt:lpstr>
      <vt:lpstr>Grazie!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Andrea Esposito</cp:lastModifiedBy>
  <cp:revision>41</cp:revision>
  <dcterms:created xsi:type="dcterms:W3CDTF">2022-02-27T17:36:31Z</dcterms:created>
  <dcterms:modified xsi:type="dcterms:W3CDTF">2025-10-26T15:18:24Z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